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de-DE" sz="4400" b="0" strike="noStrike" spc="-1">
                <a:latin typeface="Calibri"/>
              </a:rPr>
              <a:t>Folie mittels Klicken verschieben</a:t>
            </a:r>
          </a:p>
        </p:txBody>
      </p:sp>
      <p:sp>
        <p:nvSpPr>
          <p:cNvPr id="84" name="PlaceHolder 2"/>
          <p:cNvSpPr>
            <a:spLocks noGrp="1"/>
          </p:cNvSpPr>
          <p:nvPr>
            <p:ph type="body"/>
          </p:nvPr>
        </p:nvSpPr>
        <p:spPr>
          <a:xfrm>
            <a:off x="756000" y="5078520"/>
            <a:ext cx="6047640" cy="4811040"/>
          </a:xfrm>
          <a:prstGeom prst="rect">
            <a:avLst/>
          </a:prstGeom>
        </p:spPr>
        <p:txBody>
          <a:bodyPr lIns="0" tIns="0" rIns="0" bIns="0">
            <a:noAutofit/>
          </a:bodyPr>
          <a:lstStyle/>
          <a:p>
            <a:r>
              <a:rPr lang="de-DE" sz="2000" b="0" strike="noStrike" spc="-1">
                <a:latin typeface="Calibri"/>
              </a:rPr>
              <a:t>Format der Notizen mittels Klicken bearbeiten</a:t>
            </a:r>
          </a:p>
        </p:txBody>
      </p:sp>
      <p:sp>
        <p:nvSpPr>
          <p:cNvPr id="85" name="PlaceHolder 3"/>
          <p:cNvSpPr>
            <a:spLocks noGrp="1"/>
          </p:cNvSpPr>
          <p:nvPr>
            <p:ph type="hdr"/>
          </p:nvPr>
        </p:nvSpPr>
        <p:spPr>
          <a:xfrm>
            <a:off x="0" y="0"/>
            <a:ext cx="3280680" cy="534240"/>
          </a:xfrm>
          <a:prstGeom prst="rect">
            <a:avLst/>
          </a:prstGeom>
        </p:spPr>
        <p:txBody>
          <a:bodyPr lIns="0" tIns="0" rIns="0" bIns="0">
            <a:noAutofit/>
          </a:bodyPr>
          <a:lstStyle/>
          <a:p>
            <a:r>
              <a:rPr lang="de-DE" sz="1400" b="0" strike="noStrike" spc="-1">
                <a:latin typeface="Calibri"/>
              </a:rPr>
              <a:t>&lt;Kopfzeile&gt;</a:t>
            </a:r>
          </a:p>
        </p:txBody>
      </p:sp>
      <p:sp>
        <p:nvSpPr>
          <p:cNvPr id="86"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de-DE" sz="1400" b="0" strike="noStrike" spc="-1">
                <a:latin typeface="Calibri"/>
              </a:rPr>
              <a:t>&lt;Datum/Uhrzeit&gt;</a:t>
            </a:r>
          </a:p>
        </p:txBody>
      </p:sp>
      <p:sp>
        <p:nvSpPr>
          <p:cNvPr id="87" name="PlaceHolder 5"/>
          <p:cNvSpPr>
            <a:spLocks noGrp="1"/>
          </p:cNvSpPr>
          <p:nvPr>
            <p:ph type="ftr"/>
          </p:nvPr>
        </p:nvSpPr>
        <p:spPr>
          <a:xfrm>
            <a:off x="0" y="10157400"/>
            <a:ext cx="3280680" cy="534240"/>
          </a:xfrm>
          <a:prstGeom prst="rect">
            <a:avLst/>
          </a:prstGeom>
        </p:spPr>
        <p:txBody>
          <a:bodyPr lIns="0" tIns="0" rIns="0" bIns="0" anchor="b">
            <a:noAutofit/>
          </a:bodyPr>
          <a:lstStyle/>
          <a:p>
            <a:r>
              <a:rPr lang="de-DE" sz="1400" b="0" strike="noStrike" spc="-1">
                <a:latin typeface="Calibri"/>
              </a:rPr>
              <a:t>&lt;Fußzeile&gt;</a:t>
            </a:r>
          </a:p>
        </p:txBody>
      </p:sp>
      <p:sp>
        <p:nvSpPr>
          <p:cNvPr id="88"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516E32B9-2F29-44DF-A97E-01F8573E2ED0}" type="slidenum">
              <a:rPr lang="de-DE" sz="1400" b="0" strike="noStrike" spc="-1">
                <a:latin typeface="Calibri"/>
              </a:rPr>
              <a:t>‹Nr.›</a:t>
            </a:fld>
            <a:endParaRPr lang="de-DE" sz="1400" b="0" strike="noStrike" spc="-1">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noRot="1" noChangeAspect="1"/>
          </p:cNvSpPr>
          <p:nvPr>
            <p:ph type="sldImg"/>
          </p:nvPr>
        </p:nvSpPr>
        <p:spPr>
          <a:xfrm>
            <a:off x="685800" y="1143000"/>
            <a:ext cx="5485680" cy="3085560"/>
          </a:xfrm>
          <a:prstGeom prst="rect">
            <a:avLst/>
          </a:prstGeom>
        </p:spPr>
      </p:sp>
      <p:sp>
        <p:nvSpPr>
          <p:cNvPr id="284" name="PlaceHolder 2"/>
          <p:cNvSpPr>
            <a:spLocks noGrp="1"/>
          </p:cNvSpPr>
          <p:nvPr>
            <p:ph type="body"/>
          </p:nvPr>
        </p:nvSpPr>
        <p:spPr>
          <a:xfrm>
            <a:off x="685800" y="4400640"/>
            <a:ext cx="5485680" cy="3599640"/>
          </a:xfrm>
          <a:prstGeom prst="rect">
            <a:avLst/>
          </a:prstGeom>
        </p:spPr>
        <p:txBody>
          <a:bodyPr lIns="0" tIns="0" rIns="0" bIns="0">
            <a:noAutofit/>
          </a:bodyPr>
          <a:lstStyle/>
          <a:p>
            <a:endParaRPr lang="de-DE" sz="2000" b="0" strike="noStrike" spc="-1">
              <a:latin typeface="Calibri"/>
            </a:endParaRPr>
          </a:p>
        </p:txBody>
      </p:sp>
      <p:sp>
        <p:nvSpPr>
          <p:cNvPr id="285"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6244ED0-386C-4744-8FB4-8AFD913B9C0C}" type="slidenum">
              <a:rPr lang="en-US" sz="1200" b="0" strike="noStrike" spc="-1">
                <a:solidFill>
                  <a:srgbClr val="000000"/>
                </a:solidFill>
                <a:latin typeface="+mn-lt"/>
                <a:ea typeface="+mn-ea"/>
              </a:rPr>
              <a:t>1</a:t>
            </a:fld>
            <a:endParaRPr lang="de-DE" sz="1200" b="0" strike="noStrike" spc="-1">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3200" b="0" strike="noStrike" spc="-1">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3200" b="0" strike="noStrike" spc="-1">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3200" b="0" strike="noStrike" spc="-1">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3200" b="0" strike="noStrike" spc="-1">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3200" b="0" strike="noStrike" spc="-1">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3200" b="0" strike="noStrike" spc="-1">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3200" b="0" strike="noStrike" spc="-1">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Calibri"/>
            </a:endParaRPr>
          </a:p>
        </p:txBody>
      </p:sp>
      <p:sp>
        <p:nvSpPr>
          <p:cNvPr id="4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de-DE" sz="3200" b="0" strike="noStrike" spc="-1">
              <a:latin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Calibri"/>
            </a:endParaRPr>
          </a:p>
        </p:txBody>
      </p:sp>
      <p:sp>
        <p:nvSpPr>
          <p:cNvPr id="5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3200" b="0" strike="noStrike" spc="-1">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Calibri"/>
            </a:endParaRPr>
          </a:p>
        </p:txBody>
      </p:sp>
      <p:sp>
        <p:nvSpPr>
          <p:cNvPr id="5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Calibri"/>
            </a:endParaRPr>
          </a:p>
        </p:txBody>
      </p:sp>
      <p:sp>
        <p:nvSpPr>
          <p:cNvPr id="5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de-DE" sz="3200" b="0" strike="noStrike" spc="-1">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Calibri"/>
            </a:endParaRPr>
          </a:p>
        </p:txBody>
      </p:sp>
      <p:sp>
        <p:nvSpPr>
          <p:cNvPr id="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Calibri"/>
            </a:endParaRPr>
          </a:p>
        </p:txBody>
      </p:sp>
      <p:sp>
        <p:nvSpPr>
          <p:cNvPr id="5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Calibri"/>
            </a:endParaRPr>
          </a:p>
        </p:txBody>
      </p:sp>
      <p:sp>
        <p:nvSpPr>
          <p:cNvPr id="5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de-DE" sz="3200" b="0" strike="noStrike" spc="-1">
              <a:latin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Calibri"/>
            </a:endParaRPr>
          </a:p>
        </p:txBody>
      </p:sp>
      <p:sp>
        <p:nvSpPr>
          <p:cNvPr id="6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Calibri"/>
            </a:endParaRPr>
          </a:p>
        </p:txBody>
      </p:sp>
      <p:sp>
        <p:nvSpPr>
          <p:cNvPr id="6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Calibri"/>
            </a:endParaRPr>
          </a:p>
        </p:txBody>
      </p:sp>
      <p:sp>
        <p:nvSpPr>
          <p:cNvPr id="6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Calibri"/>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Calibri"/>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Calibri"/>
            </a:endParaRPr>
          </a:p>
        </p:txBody>
      </p:sp>
      <p:sp>
        <p:nvSpPr>
          <p:cNvPr id="6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Calibri"/>
            </a:endParaRPr>
          </a:p>
        </p:txBody>
      </p:sp>
      <p:sp>
        <p:nvSpPr>
          <p:cNvPr id="6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3200" b="0" strike="noStrike" spc="-1">
              <a:latin typeface="Calibri"/>
            </a:endParaRPr>
          </a:p>
        </p:txBody>
      </p:sp>
      <p:sp>
        <p:nvSpPr>
          <p:cNvPr id="7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Calibri"/>
            </a:endParaRPr>
          </a:p>
        </p:txBody>
      </p:sp>
      <p:sp>
        <p:nvSpPr>
          <p:cNvPr id="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Calibri"/>
            </a:endParaRPr>
          </a:p>
        </p:txBody>
      </p:sp>
      <p:sp>
        <p:nvSpPr>
          <p:cNvPr id="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Calibri"/>
            </a:endParaRPr>
          </a:p>
        </p:txBody>
      </p:sp>
      <p:sp>
        <p:nvSpPr>
          <p:cNvPr id="7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Calibri"/>
            </a:endParaRPr>
          </a:p>
        </p:txBody>
      </p:sp>
      <p:sp>
        <p:nvSpPr>
          <p:cNvPr id="7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Calibri"/>
            </a:endParaRPr>
          </a:p>
        </p:txBody>
      </p:sp>
      <p:sp>
        <p:nvSpPr>
          <p:cNvPr id="7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3200" b="0" strike="noStrike" spc="-1">
              <a:latin typeface="Calibri"/>
            </a:endParaRPr>
          </a:p>
        </p:txBody>
      </p:sp>
      <p:sp>
        <p:nvSpPr>
          <p:cNvPr id="7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3200" b="0" strike="noStrike" spc="-1">
              <a:latin typeface="Calibri"/>
            </a:endParaRPr>
          </a:p>
        </p:txBody>
      </p:sp>
      <p:sp>
        <p:nvSpPr>
          <p:cNvPr id="7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3200" b="0" strike="noStrike" spc="-1">
              <a:latin typeface="Calibri"/>
            </a:endParaRPr>
          </a:p>
        </p:txBody>
      </p:sp>
      <p:sp>
        <p:nvSpPr>
          <p:cNvPr id="8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3200" b="0" strike="noStrike" spc="-1">
              <a:latin typeface="Calibri"/>
            </a:endParaRPr>
          </a:p>
        </p:txBody>
      </p:sp>
      <p:sp>
        <p:nvSpPr>
          <p:cNvPr id="8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3200" b="0" strike="noStrike" spc="-1">
              <a:latin typeface="Calibri"/>
            </a:endParaRPr>
          </a:p>
        </p:txBody>
      </p:sp>
      <p:sp>
        <p:nvSpPr>
          <p:cNvPr id="8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3200" b="0" strike="noStrike" spc="-1">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3200" b="0" strike="noStrike" spc="-1">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de-DE" sz="3200" b="0" strike="noStrike" spc="-1">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3200" b="0" strike="noStrike" spc="-1">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3200" b="0" strike="noStrike" spc="-1">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3200" b="0" strike="noStrike" spc="-1">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3200" b="0" strike="noStrike" spc="-1">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de-DE" sz="4400" b="0" strike="noStrike" spc="-1">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3200" b="0" strike="noStrike" spc="-1">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3200" b="0" strike="noStrike" spc="-1">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3200" b="0" strike="noStrike" spc="-1">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Line 1"/>
          <p:cNvSpPr/>
          <p:nvPr/>
        </p:nvSpPr>
        <p:spPr>
          <a:xfrm>
            <a:off x="0" y="6804000"/>
            <a:ext cx="12191760" cy="0"/>
          </a:xfrm>
          <a:prstGeom prst="line">
            <a:avLst/>
          </a:prstGeom>
          <a:ln w="38160">
            <a:solidFill>
              <a:srgbClr val="F10044"/>
            </a:solidFill>
          </a:ln>
        </p:spPr>
        <p:style>
          <a:lnRef idx="1">
            <a:schemeClr val="accent1"/>
          </a:lnRef>
          <a:fillRef idx="0">
            <a:schemeClr val="accent1"/>
          </a:fillRef>
          <a:effectRef idx="0">
            <a:schemeClr val="accent1"/>
          </a:effectRef>
          <a:fontRef idx="minor"/>
        </p:style>
      </p:sp>
      <p:sp>
        <p:nvSpPr>
          <p:cNvPr id="6" name="Line 2"/>
          <p:cNvSpPr/>
          <p:nvPr/>
        </p:nvSpPr>
        <p:spPr>
          <a:xfrm>
            <a:off x="0" y="6771240"/>
            <a:ext cx="12191760" cy="0"/>
          </a:xfrm>
          <a:prstGeom prst="line">
            <a:avLst/>
          </a:prstGeom>
          <a:ln w="38160">
            <a:solidFill>
              <a:schemeClr val="accent2"/>
            </a:solidFill>
          </a:ln>
        </p:spPr>
        <p:style>
          <a:lnRef idx="1">
            <a:schemeClr val="accent3"/>
          </a:lnRef>
          <a:fillRef idx="0">
            <a:schemeClr val="accent3"/>
          </a:fillRef>
          <a:effectRef idx="0">
            <a:schemeClr val="accent3"/>
          </a:effectRef>
          <a:fontRef idx="minor"/>
        </p:style>
      </p:sp>
      <p:sp>
        <p:nvSpPr>
          <p:cNvPr id="2" name="Line 3"/>
          <p:cNvSpPr/>
          <p:nvPr/>
        </p:nvSpPr>
        <p:spPr>
          <a:xfrm>
            <a:off x="0" y="6842880"/>
            <a:ext cx="12191760" cy="0"/>
          </a:xfrm>
          <a:prstGeom prst="line">
            <a:avLst/>
          </a:prstGeom>
          <a:ln w="38160">
            <a:solidFill>
              <a:schemeClr val="tx1"/>
            </a:solidFill>
          </a:ln>
        </p:spPr>
        <p:style>
          <a:lnRef idx="1">
            <a:schemeClr val="accent3"/>
          </a:lnRef>
          <a:fillRef idx="0">
            <a:schemeClr val="accent3"/>
          </a:fillRef>
          <a:effectRef idx="0">
            <a:schemeClr val="accent3"/>
          </a:effectRef>
          <a:fontRef idx="minor"/>
        </p:style>
      </p:sp>
      <p:sp>
        <p:nvSpPr>
          <p:cNvPr id="3" name="PlaceHolder 4"/>
          <p:cNvSpPr>
            <a:spLocks noGrp="1"/>
          </p:cNvSpPr>
          <p:nvPr>
            <p:ph type="title"/>
          </p:nvPr>
        </p:nvSpPr>
        <p:spPr>
          <a:xfrm>
            <a:off x="838080" y="365040"/>
            <a:ext cx="8770680" cy="691920"/>
          </a:xfrm>
          <a:prstGeom prst="rect">
            <a:avLst/>
          </a:prstGeom>
        </p:spPr>
        <p:txBody>
          <a:bodyPr lIns="0" tIns="0" rIns="0" bIns="0" anchor="ctr">
            <a:noAutofit/>
          </a:bodyPr>
          <a:lstStyle/>
          <a:p>
            <a:r>
              <a:rPr lang="de-DE" sz="1800" b="0" strike="noStrike" spc="-1">
                <a:latin typeface="Calibri"/>
              </a:rPr>
              <a:t>Format des Titeltextes durch Klicken bearbeiten</a:t>
            </a: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Calibri"/>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Calibri"/>
              </a:rPr>
              <a:t>Zweite Gliederungsebene</a:t>
            </a:r>
          </a:p>
          <a:p>
            <a:pPr marL="1296000" lvl="2" indent="-288000">
              <a:spcBef>
                <a:spcPts val="850"/>
              </a:spcBef>
              <a:buClr>
                <a:srgbClr val="000000"/>
              </a:buClr>
              <a:buSzPct val="45000"/>
              <a:buFont typeface="Wingdings" charset="2"/>
              <a:buChar char=""/>
            </a:pPr>
            <a:r>
              <a:rPr lang="de-DE" sz="2400" b="0" strike="noStrike" spc="-1">
                <a:latin typeface="Calibri"/>
              </a:rPr>
              <a:t>Dritte Gliederungsebene</a:t>
            </a:r>
          </a:p>
          <a:p>
            <a:pPr marL="1728000" lvl="3" indent="-216000">
              <a:spcBef>
                <a:spcPts val="567"/>
              </a:spcBef>
              <a:buClr>
                <a:srgbClr val="000000"/>
              </a:buClr>
              <a:buSzPct val="75000"/>
              <a:buFont typeface="Symbol" charset="2"/>
              <a:buChar char=""/>
            </a:pPr>
            <a:r>
              <a:rPr lang="de-DE" sz="2000" b="0" strike="noStrike" spc="-1">
                <a:latin typeface="Calibri"/>
              </a:rPr>
              <a:t>Vierte Gliederungsebene</a:t>
            </a:r>
          </a:p>
          <a:p>
            <a:pPr marL="2160000" lvl="4" indent="-216000">
              <a:spcBef>
                <a:spcPts val="283"/>
              </a:spcBef>
              <a:buClr>
                <a:srgbClr val="000000"/>
              </a:buClr>
              <a:buSzPct val="45000"/>
              <a:buFont typeface="Wingdings" charset="2"/>
              <a:buChar char=""/>
            </a:pPr>
            <a:r>
              <a:rPr lang="de-DE" sz="2000" b="0" strike="noStrike" spc="-1">
                <a:latin typeface="Calibri"/>
              </a:rPr>
              <a:t>Fünfte Gliederungsebene</a:t>
            </a:r>
          </a:p>
          <a:p>
            <a:pPr marL="2592000" lvl="5" indent="-216000">
              <a:spcBef>
                <a:spcPts val="283"/>
              </a:spcBef>
              <a:buClr>
                <a:srgbClr val="000000"/>
              </a:buClr>
              <a:buSzPct val="45000"/>
              <a:buFont typeface="Wingdings" charset="2"/>
              <a:buChar char=""/>
            </a:pPr>
            <a:r>
              <a:rPr lang="de-DE" sz="2000" b="0" strike="noStrike" spc="-1">
                <a:latin typeface="Calibri"/>
              </a:rPr>
              <a:t>Sechste Gliederungsebene</a:t>
            </a:r>
          </a:p>
          <a:p>
            <a:pPr marL="3024000" lvl="6" indent="-216000">
              <a:spcBef>
                <a:spcPts val="283"/>
              </a:spcBef>
              <a:buClr>
                <a:srgbClr val="000000"/>
              </a:buClr>
              <a:buSzPct val="45000"/>
              <a:buFont typeface="Wingdings" charset="2"/>
              <a:buChar char=""/>
            </a:pPr>
            <a:r>
              <a:rPr lang="de-DE" sz="2000" b="0" strike="noStrike" spc="-1">
                <a:latin typeface="Calibri"/>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Line 1"/>
          <p:cNvSpPr/>
          <p:nvPr/>
        </p:nvSpPr>
        <p:spPr>
          <a:xfrm>
            <a:off x="0" y="6804000"/>
            <a:ext cx="12191760" cy="0"/>
          </a:xfrm>
          <a:prstGeom prst="line">
            <a:avLst/>
          </a:prstGeom>
          <a:ln w="38160">
            <a:solidFill>
              <a:srgbClr val="F10044"/>
            </a:solidFill>
          </a:ln>
        </p:spPr>
        <p:style>
          <a:lnRef idx="1">
            <a:schemeClr val="accent1"/>
          </a:lnRef>
          <a:fillRef idx="0">
            <a:schemeClr val="accent1"/>
          </a:fillRef>
          <a:effectRef idx="0">
            <a:schemeClr val="accent1"/>
          </a:effectRef>
          <a:fontRef idx="minor"/>
        </p:style>
      </p:sp>
      <p:sp>
        <p:nvSpPr>
          <p:cNvPr id="42" name="Line 2"/>
          <p:cNvSpPr/>
          <p:nvPr/>
        </p:nvSpPr>
        <p:spPr>
          <a:xfrm>
            <a:off x="0" y="6771240"/>
            <a:ext cx="12191760" cy="0"/>
          </a:xfrm>
          <a:prstGeom prst="line">
            <a:avLst/>
          </a:prstGeom>
          <a:ln w="38160">
            <a:solidFill>
              <a:schemeClr val="accent2"/>
            </a:solidFill>
          </a:ln>
        </p:spPr>
        <p:style>
          <a:lnRef idx="1">
            <a:schemeClr val="accent3"/>
          </a:lnRef>
          <a:fillRef idx="0">
            <a:schemeClr val="accent3"/>
          </a:fillRef>
          <a:effectRef idx="0">
            <a:schemeClr val="accent3"/>
          </a:effectRef>
          <a:fontRef idx="minor"/>
        </p:style>
      </p:sp>
      <p:sp>
        <p:nvSpPr>
          <p:cNvPr id="43" name="Line 3"/>
          <p:cNvSpPr/>
          <p:nvPr/>
        </p:nvSpPr>
        <p:spPr>
          <a:xfrm>
            <a:off x="0" y="6842880"/>
            <a:ext cx="12191760" cy="0"/>
          </a:xfrm>
          <a:prstGeom prst="line">
            <a:avLst/>
          </a:prstGeom>
          <a:ln w="38160">
            <a:solidFill>
              <a:schemeClr val="tx1"/>
            </a:solidFill>
          </a:ln>
        </p:spPr>
        <p:style>
          <a:lnRef idx="1">
            <a:schemeClr val="accent3"/>
          </a:lnRef>
          <a:fillRef idx="0">
            <a:schemeClr val="accent3"/>
          </a:fillRef>
          <a:effectRef idx="0">
            <a:schemeClr val="accent3"/>
          </a:effectRef>
          <a:fontRef idx="minor"/>
        </p:style>
      </p:sp>
      <p:pic>
        <p:nvPicPr>
          <p:cNvPr id="44" name="Grafik 6"/>
          <p:cNvPicPr/>
          <p:nvPr/>
        </p:nvPicPr>
        <p:blipFill>
          <a:blip r:embed="rId14"/>
          <a:stretch/>
        </p:blipFill>
        <p:spPr>
          <a:xfrm>
            <a:off x="9680400" y="518040"/>
            <a:ext cx="1672560" cy="386280"/>
          </a:xfrm>
          <a:prstGeom prst="rect">
            <a:avLst/>
          </a:prstGeom>
          <a:ln>
            <a:noFill/>
          </a:ln>
        </p:spPr>
      </p:pic>
      <p:sp>
        <p:nvSpPr>
          <p:cNvPr id="45" name="PlaceHolder 4"/>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de-DE" sz="4400" b="0" strike="noStrike" spc="-1">
                <a:latin typeface="Calibri"/>
              </a:rPr>
              <a:t>Format des Titeltextes durch Klicken bearbeiten</a:t>
            </a:r>
          </a:p>
        </p:txBody>
      </p:sp>
      <p:sp>
        <p:nvSpPr>
          <p:cNvPr id="46"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Calibri"/>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Calibri"/>
              </a:rPr>
              <a:t>Zweite Gliederungsebene</a:t>
            </a:r>
          </a:p>
          <a:p>
            <a:pPr marL="1296000" lvl="2" indent="-288000">
              <a:spcBef>
                <a:spcPts val="850"/>
              </a:spcBef>
              <a:buClr>
                <a:srgbClr val="000000"/>
              </a:buClr>
              <a:buSzPct val="45000"/>
              <a:buFont typeface="Wingdings" charset="2"/>
              <a:buChar char=""/>
            </a:pPr>
            <a:r>
              <a:rPr lang="de-DE" sz="2400" b="0" strike="noStrike" spc="-1">
                <a:latin typeface="Calibri"/>
              </a:rPr>
              <a:t>Dritte Gliederungsebene</a:t>
            </a:r>
          </a:p>
          <a:p>
            <a:pPr marL="1728000" lvl="3" indent="-216000">
              <a:spcBef>
                <a:spcPts val="567"/>
              </a:spcBef>
              <a:buClr>
                <a:srgbClr val="000000"/>
              </a:buClr>
              <a:buSzPct val="75000"/>
              <a:buFont typeface="Symbol" charset="2"/>
              <a:buChar char=""/>
            </a:pPr>
            <a:r>
              <a:rPr lang="de-DE" sz="2000" b="0" strike="noStrike" spc="-1">
                <a:latin typeface="Calibri"/>
              </a:rPr>
              <a:t>Vierte Gliederungsebene</a:t>
            </a:r>
          </a:p>
          <a:p>
            <a:pPr marL="2160000" lvl="4" indent="-216000">
              <a:spcBef>
                <a:spcPts val="283"/>
              </a:spcBef>
              <a:buClr>
                <a:srgbClr val="000000"/>
              </a:buClr>
              <a:buSzPct val="45000"/>
              <a:buFont typeface="Wingdings" charset="2"/>
              <a:buChar char=""/>
            </a:pPr>
            <a:r>
              <a:rPr lang="de-DE" sz="2000" b="0" strike="noStrike" spc="-1">
                <a:latin typeface="Calibri"/>
              </a:rPr>
              <a:t>Fünfte Gliederungsebene</a:t>
            </a:r>
          </a:p>
          <a:p>
            <a:pPr marL="2592000" lvl="5" indent="-216000">
              <a:spcBef>
                <a:spcPts val="283"/>
              </a:spcBef>
              <a:buClr>
                <a:srgbClr val="000000"/>
              </a:buClr>
              <a:buSzPct val="45000"/>
              <a:buFont typeface="Wingdings" charset="2"/>
              <a:buChar char=""/>
            </a:pPr>
            <a:r>
              <a:rPr lang="de-DE" sz="2000" b="0" strike="noStrike" spc="-1">
                <a:latin typeface="Calibri"/>
              </a:rPr>
              <a:t>Sechste Gliederungsebene</a:t>
            </a:r>
          </a:p>
          <a:p>
            <a:pPr marL="3024000" lvl="6" indent="-216000">
              <a:spcBef>
                <a:spcPts val="283"/>
              </a:spcBef>
              <a:buClr>
                <a:srgbClr val="000000"/>
              </a:buClr>
              <a:buSzPct val="45000"/>
              <a:buFont typeface="Wingdings" charset="2"/>
              <a:buChar char=""/>
            </a:pPr>
            <a:r>
              <a:rPr lang="de-DE" sz="2000" b="0" strike="noStrike" spc="-1">
                <a:latin typeface="Calibri"/>
              </a:rPr>
              <a:t>Siebte Gliederungsebene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hyperlink" Target="https://daphne-eu.eu/" TargetMode="External"/><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hyperlink" Target="https://daphne-eu.e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6.wmf"/><Relationship Id="rId7" Type="http://schemas.openxmlformats.org/officeDocument/2006/relationships/image" Target="../media/image5.jpeg"/><Relationship Id="rId2" Type="http://schemas.openxmlformats.org/officeDocument/2006/relationships/hyperlink" Target="https://mediatum.ub.tum.de/1454690" TargetMode="Externa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28.wmf"/><Relationship Id="rId4" Type="http://schemas.openxmlformats.org/officeDocument/2006/relationships/image" Target="../media/image27.wmf"/><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0800" y="1507680"/>
            <a:ext cx="12169800" cy="182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gn="ctr">
              <a:lnSpc>
                <a:spcPct val="90000"/>
              </a:lnSpc>
            </a:pPr>
            <a:r>
              <a:rPr lang="en-US" sz="4000" b="1" strike="noStrike" spc="-1">
                <a:solidFill>
                  <a:srgbClr val="7889FB"/>
                </a:solidFill>
                <a:latin typeface="Droid Sans"/>
              </a:rPr>
              <a:t>DAPHNE:</a:t>
            </a:r>
            <a:r>
              <a:rPr lang="en-US" sz="4000" b="0" strike="noStrike" spc="-1">
                <a:solidFill>
                  <a:srgbClr val="000000"/>
                </a:solidFill>
                <a:latin typeface="Droid Sans"/>
              </a:rPr>
              <a:t> An Open and Extensible </a:t>
            </a:r>
            <a:br/>
            <a:r>
              <a:rPr lang="en-US" sz="4000" b="0" strike="noStrike" spc="-1">
                <a:solidFill>
                  <a:srgbClr val="000000"/>
                </a:solidFill>
                <a:latin typeface="Droid Sans"/>
              </a:rPr>
              <a:t>System Infrastructure for</a:t>
            </a:r>
            <a:br/>
            <a:r>
              <a:rPr lang="en-US" sz="4000" b="0" strike="noStrike" spc="-1">
                <a:solidFill>
                  <a:srgbClr val="000000"/>
                </a:solidFill>
                <a:latin typeface="Droid Sans"/>
              </a:rPr>
              <a:t>Integrated Data Analysis Pipelines</a:t>
            </a:r>
            <a:endParaRPr lang="de-DE" sz="4000" b="0" strike="noStrike" spc="-1">
              <a:latin typeface="Calibri"/>
            </a:endParaRPr>
          </a:p>
        </p:txBody>
      </p:sp>
      <p:sp>
        <p:nvSpPr>
          <p:cNvPr id="90" name="CustomShape 2"/>
          <p:cNvSpPr/>
          <p:nvPr/>
        </p:nvSpPr>
        <p:spPr>
          <a:xfrm>
            <a:off x="1066680" y="3605040"/>
            <a:ext cx="10057680" cy="97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spcBef>
                <a:spcPts val="1001"/>
              </a:spcBef>
              <a:tabLst>
                <a:tab pos="0" algn="l"/>
              </a:tabLst>
            </a:pPr>
            <a:r>
              <a:rPr lang="de-AT" sz="1600" b="0" strike="noStrike" spc="-1">
                <a:solidFill>
                  <a:srgbClr val="000000"/>
                </a:solidFill>
                <a:latin typeface="Droid Sans"/>
              </a:rPr>
              <a:t>Patrick Damme, Marius Birkenbach, Constantinos Bitsakos, </a:t>
            </a:r>
            <a:r>
              <a:rPr lang="de-AT" sz="1600" b="1" strike="noStrike" spc="-1">
                <a:solidFill>
                  <a:srgbClr val="F70146"/>
                </a:solidFill>
                <a:latin typeface="Droid Sans"/>
              </a:rPr>
              <a:t>Matthias Boehm</a:t>
            </a:r>
            <a:r>
              <a:rPr lang="de-AT" sz="1600" b="0" strike="noStrike" spc="-1">
                <a:solidFill>
                  <a:srgbClr val="000000"/>
                </a:solidFill>
                <a:latin typeface="Droid Sans"/>
              </a:rPr>
              <a:t>, Philippe Bonnet, Florina Ciorba, Mark Dokter, Pawel Dowgiallo, Ahmed Eleliemy, Christian Faerber, Georgios Goumas, Dirk Habich, Niclas Hedam, Marlies Hofer, Wenjun Huang, Kevin Innerebner, Vasileios Karakostas, Roman Kern, Tomaž Kosar, Alexander Krause, Daniel Krems, Andreas Laber, Wolfgang Lehner, Eric Mier, Marcus Paradies, Bernhard Peischl, Gabrielle Poerwawinata, Stratos Psomadakis, Tilmann Rabl, Piotr Ratuszniak, Pedro Silva, Nikolai Skuppin, Andreas Starzacher, Benjamin Steinwender, Ilin Tolovski, Pınar Tözün, Wojciech Ulatowski, Yuanyuan Wang, Izajasz Wrosz, Aleš Zamuda, Ce Zhang, Xiao Xiang Zhu</a:t>
            </a:r>
            <a:endParaRPr lang="de-DE" sz="1600" b="0" strike="noStrike" spc="-1">
              <a:latin typeface="Calibri"/>
            </a:endParaRPr>
          </a:p>
        </p:txBody>
      </p:sp>
      <p:pic>
        <p:nvPicPr>
          <p:cNvPr id="91" name="Picture 7" descr="https://daphne-eu.github.io/resources/Intel.jpg"/>
          <p:cNvPicPr/>
          <p:nvPr/>
        </p:nvPicPr>
        <p:blipFill>
          <a:blip r:embed="rId3"/>
          <a:stretch/>
        </p:blipFill>
        <p:spPr>
          <a:xfrm>
            <a:off x="2034720" y="5622120"/>
            <a:ext cx="685080" cy="685080"/>
          </a:xfrm>
          <a:prstGeom prst="rect">
            <a:avLst/>
          </a:prstGeom>
          <a:ln>
            <a:noFill/>
          </a:ln>
        </p:spPr>
      </p:pic>
      <p:pic>
        <p:nvPicPr>
          <p:cNvPr id="92" name="Picture 8" descr="https://daphne-eu.github.io/resources/KNOW.jpg"/>
          <p:cNvPicPr/>
          <p:nvPr/>
        </p:nvPicPr>
        <p:blipFill>
          <a:blip r:embed="rId4"/>
          <a:stretch/>
        </p:blipFill>
        <p:spPr>
          <a:xfrm>
            <a:off x="1266120" y="5417280"/>
            <a:ext cx="685080" cy="296640"/>
          </a:xfrm>
          <a:prstGeom prst="rect">
            <a:avLst/>
          </a:prstGeom>
          <a:ln>
            <a:noFill/>
          </a:ln>
        </p:spPr>
      </p:pic>
      <p:pic>
        <p:nvPicPr>
          <p:cNvPr id="93" name="Picture 9" descr="https://daphne-eu.github.io/resources/AVL.jpg"/>
          <p:cNvPicPr/>
          <p:nvPr/>
        </p:nvPicPr>
        <p:blipFill>
          <a:blip r:embed="rId5"/>
          <a:stretch/>
        </p:blipFill>
        <p:spPr>
          <a:xfrm>
            <a:off x="2781720" y="5419440"/>
            <a:ext cx="685080" cy="281160"/>
          </a:xfrm>
          <a:prstGeom prst="rect">
            <a:avLst/>
          </a:prstGeom>
          <a:ln>
            <a:noFill/>
          </a:ln>
        </p:spPr>
      </p:pic>
      <p:pic>
        <p:nvPicPr>
          <p:cNvPr id="94" name="Picture 10" descr="https://daphne-eu.github.io/resources/DLR.jpg"/>
          <p:cNvPicPr/>
          <p:nvPr/>
        </p:nvPicPr>
        <p:blipFill>
          <a:blip r:embed="rId6"/>
          <a:stretch/>
        </p:blipFill>
        <p:spPr>
          <a:xfrm>
            <a:off x="4262760" y="5274720"/>
            <a:ext cx="685080" cy="570960"/>
          </a:xfrm>
          <a:prstGeom prst="rect">
            <a:avLst/>
          </a:prstGeom>
          <a:ln>
            <a:noFill/>
          </a:ln>
        </p:spPr>
      </p:pic>
      <p:pic>
        <p:nvPicPr>
          <p:cNvPr id="95" name="Picture 11" descr="https://daphne-eu.github.io/resources/ETH.jpg"/>
          <p:cNvPicPr/>
          <p:nvPr/>
        </p:nvPicPr>
        <p:blipFill>
          <a:blip r:embed="rId7"/>
          <a:stretch/>
        </p:blipFill>
        <p:spPr>
          <a:xfrm>
            <a:off x="5769000" y="5495040"/>
            <a:ext cx="685080" cy="113760"/>
          </a:xfrm>
          <a:prstGeom prst="rect">
            <a:avLst/>
          </a:prstGeom>
          <a:ln>
            <a:noFill/>
          </a:ln>
        </p:spPr>
      </p:pic>
      <p:pic>
        <p:nvPicPr>
          <p:cNvPr id="96" name="Picture 12" descr="https://daphne-eu.github.io/resources/HPI.jpg"/>
          <p:cNvPicPr/>
          <p:nvPr/>
        </p:nvPicPr>
        <p:blipFill>
          <a:blip r:embed="rId8"/>
          <a:stretch/>
        </p:blipFill>
        <p:spPr>
          <a:xfrm>
            <a:off x="7257240" y="5361840"/>
            <a:ext cx="685080" cy="380160"/>
          </a:xfrm>
          <a:prstGeom prst="rect">
            <a:avLst/>
          </a:prstGeom>
          <a:ln>
            <a:noFill/>
          </a:ln>
        </p:spPr>
      </p:pic>
      <p:pic>
        <p:nvPicPr>
          <p:cNvPr id="97" name="Picture 13" descr="https://daphne-eu.github.io/resources/ICCS.jpg"/>
          <p:cNvPicPr/>
          <p:nvPr/>
        </p:nvPicPr>
        <p:blipFill>
          <a:blip r:embed="rId9"/>
          <a:stretch/>
        </p:blipFill>
        <p:spPr>
          <a:xfrm>
            <a:off x="8767440" y="5237280"/>
            <a:ext cx="685080" cy="685080"/>
          </a:xfrm>
          <a:prstGeom prst="rect">
            <a:avLst/>
          </a:prstGeom>
          <a:ln>
            <a:noFill/>
          </a:ln>
        </p:spPr>
      </p:pic>
      <p:pic>
        <p:nvPicPr>
          <p:cNvPr id="98" name="Picture 14" descr="https://daphne-eu.github.io/resources/Infineon.jpg"/>
          <p:cNvPicPr/>
          <p:nvPr/>
        </p:nvPicPr>
        <p:blipFill>
          <a:blip r:embed="rId10"/>
          <a:stretch/>
        </p:blipFill>
        <p:spPr>
          <a:xfrm>
            <a:off x="10257480" y="5391000"/>
            <a:ext cx="685080" cy="372600"/>
          </a:xfrm>
          <a:prstGeom prst="rect">
            <a:avLst/>
          </a:prstGeom>
          <a:ln>
            <a:noFill/>
          </a:ln>
        </p:spPr>
      </p:pic>
      <p:pic>
        <p:nvPicPr>
          <p:cNvPr id="99" name="Picture 15" descr="https://daphne-eu.github.io/resources/ITU_small.png"/>
          <p:cNvPicPr/>
          <p:nvPr/>
        </p:nvPicPr>
        <p:blipFill>
          <a:blip r:embed="rId11"/>
          <a:stretch/>
        </p:blipFill>
        <p:spPr>
          <a:xfrm>
            <a:off x="8009280" y="5813280"/>
            <a:ext cx="685080" cy="334440"/>
          </a:xfrm>
          <a:prstGeom prst="rect">
            <a:avLst/>
          </a:prstGeom>
          <a:ln>
            <a:noFill/>
          </a:ln>
        </p:spPr>
      </p:pic>
      <p:pic>
        <p:nvPicPr>
          <p:cNvPr id="100" name="Picture 16" descr="https://daphne-eu.github.io/resources/KAI.jpg"/>
          <p:cNvPicPr/>
          <p:nvPr/>
        </p:nvPicPr>
        <p:blipFill>
          <a:blip r:embed="rId12"/>
          <a:stretch/>
        </p:blipFill>
        <p:spPr>
          <a:xfrm>
            <a:off x="3537720" y="5805000"/>
            <a:ext cx="685080" cy="319320"/>
          </a:xfrm>
          <a:prstGeom prst="rect">
            <a:avLst/>
          </a:prstGeom>
          <a:ln>
            <a:noFill/>
          </a:ln>
        </p:spPr>
      </p:pic>
      <p:pic>
        <p:nvPicPr>
          <p:cNvPr id="101" name="Picture 17" descr="https://daphne-eu.github.io/resources/TUD.jpg"/>
          <p:cNvPicPr/>
          <p:nvPr/>
        </p:nvPicPr>
        <p:blipFill>
          <a:blip r:embed="rId13"/>
          <a:stretch/>
        </p:blipFill>
        <p:spPr>
          <a:xfrm>
            <a:off x="5054760" y="5865480"/>
            <a:ext cx="685080" cy="197280"/>
          </a:xfrm>
          <a:prstGeom prst="rect">
            <a:avLst/>
          </a:prstGeom>
          <a:ln>
            <a:noFill/>
          </a:ln>
        </p:spPr>
      </p:pic>
      <p:pic>
        <p:nvPicPr>
          <p:cNvPr id="102" name="Picture 18" descr="https://daphne-eu.github.io/resources/UM.jpg"/>
          <p:cNvPicPr/>
          <p:nvPr/>
        </p:nvPicPr>
        <p:blipFill>
          <a:blip r:embed="rId14"/>
          <a:stretch/>
        </p:blipFill>
        <p:spPr>
          <a:xfrm>
            <a:off x="6522840" y="5761800"/>
            <a:ext cx="685080" cy="403200"/>
          </a:xfrm>
          <a:prstGeom prst="rect">
            <a:avLst/>
          </a:prstGeom>
          <a:ln>
            <a:noFill/>
          </a:ln>
        </p:spPr>
      </p:pic>
      <p:pic>
        <p:nvPicPr>
          <p:cNvPr id="103" name="Picture 19" descr="https://daphne-eu.github.io/resources/UBAS.jpg"/>
          <p:cNvPicPr/>
          <p:nvPr/>
        </p:nvPicPr>
        <p:blipFill>
          <a:blip r:embed="rId15"/>
          <a:stretch/>
        </p:blipFill>
        <p:spPr>
          <a:xfrm>
            <a:off x="9538920" y="5882040"/>
            <a:ext cx="685080" cy="220320"/>
          </a:xfrm>
          <a:prstGeom prst="rect">
            <a:avLst/>
          </a:prstGeom>
          <a:ln>
            <a:noFill/>
          </a:ln>
        </p:spPr>
      </p:pic>
      <p:sp>
        <p:nvSpPr>
          <p:cNvPr id="104" name="CustomShape 3"/>
          <p:cNvSpPr/>
          <p:nvPr/>
        </p:nvSpPr>
        <p:spPr>
          <a:xfrm>
            <a:off x="388080" y="319320"/>
            <a:ext cx="2628720" cy="85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n-US" sz="1000" b="0" strike="noStrike" spc="-1">
                <a:solidFill>
                  <a:srgbClr val="7F7F7F"/>
                </a:solidFill>
                <a:latin typeface="Droid Sans"/>
                <a:ea typeface="DejaVu Sans"/>
              </a:rPr>
              <a:t>Integrated </a:t>
            </a:r>
            <a:r>
              <a:rPr lang="en-US" sz="1000" b="1" strike="noStrike" spc="-1">
                <a:solidFill>
                  <a:srgbClr val="000000"/>
                </a:solidFill>
                <a:latin typeface="Droid Sans"/>
                <a:ea typeface="DejaVu Sans"/>
              </a:rPr>
              <a:t>D</a:t>
            </a:r>
            <a:r>
              <a:rPr lang="en-US" sz="1000" b="0" strike="noStrike" spc="-1">
                <a:solidFill>
                  <a:srgbClr val="7F7F7F"/>
                </a:solidFill>
                <a:latin typeface="Droid Sans"/>
                <a:ea typeface="DejaVu Sans"/>
              </a:rPr>
              <a:t>ata </a:t>
            </a:r>
            <a:r>
              <a:rPr lang="en-US" sz="1000" b="1" strike="noStrike" spc="-1">
                <a:solidFill>
                  <a:srgbClr val="000000"/>
                </a:solidFill>
                <a:latin typeface="Droid Sans"/>
                <a:ea typeface="DejaVu Sans"/>
              </a:rPr>
              <a:t>A</a:t>
            </a:r>
            <a:r>
              <a:rPr lang="en-US" sz="1000" b="0" strike="noStrike" spc="-1">
                <a:solidFill>
                  <a:srgbClr val="7F7F7F"/>
                </a:solidFill>
                <a:latin typeface="Droid Sans"/>
                <a:ea typeface="DejaVu Sans"/>
              </a:rPr>
              <a:t>nalysis </a:t>
            </a:r>
            <a:r>
              <a:rPr lang="en-US" sz="1000" b="1" strike="noStrike" spc="-1">
                <a:solidFill>
                  <a:srgbClr val="000000"/>
                </a:solidFill>
                <a:latin typeface="Droid Sans"/>
                <a:ea typeface="DejaVu Sans"/>
              </a:rPr>
              <a:t>P</a:t>
            </a:r>
            <a:r>
              <a:rPr lang="en-US" sz="1000" b="0" strike="noStrike" spc="-1">
                <a:solidFill>
                  <a:srgbClr val="7F7F7F"/>
                </a:solidFill>
                <a:latin typeface="Droid Sans"/>
                <a:ea typeface="DejaVu Sans"/>
              </a:rPr>
              <a:t>ipelines</a:t>
            </a:r>
            <a:endParaRPr lang="de-DE" sz="1000" b="0" strike="noStrike" spc="-1">
              <a:latin typeface="Calibri"/>
            </a:endParaRPr>
          </a:p>
          <a:p>
            <a:pPr algn="r">
              <a:lnSpc>
                <a:spcPct val="100000"/>
              </a:lnSpc>
            </a:pPr>
            <a:r>
              <a:rPr lang="en-US" sz="1000" b="0" strike="noStrike" spc="-1">
                <a:solidFill>
                  <a:srgbClr val="7F7F7F"/>
                </a:solidFill>
                <a:latin typeface="Droid Sans"/>
                <a:ea typeface="DejaVu Sans"/>
              </a:rPr>
              <a:t> for Large-scale Data Management,</a:t>
            </a:r>
            <a:endParaRPr lang="de-DE" sz="1000" b="0" strike="noStrike" spc="-1">
              <a:latin typeface="Calibri"/>
            </a:endParaRPr>
          </a:p>
          <a:p>
            <a:pPr algn="r">
              <a:lnSpc>
                <a:spcPct val="100000"/>
              </a:lnSpc>
            </a:pPr>
            <a:r>
              <a:rPr lang="en-US" sz="1000" b="0" strike="noStrike" spc="-1">
                <a:solidFill>
                  <a:srgbClr val="7F7F7F"/>
                </a:solidFill>
                <a:latin typeface="Droid Sans"/>
                <a:ea typeface="DejaVu Sans"/>
              </a:rPr>
              <a:t> </a:t>
            </a:r>
            <a:r>
              <a:rPr lang="en-US" sz="1000" b="1" strike="noStrike" spc="-1">
                <a:solidFill>
                  <a:srgbClr val="000000"/>
                </a:solidFill>
                <a:latin typeface="Droid Sans"/>
                <a:ea typeface="DejaVu Sans"/>
              </a:rPr>
              <a:t>H</a:t>
            </a:r>
            <a:r>
              <a:rPr lang="en-US" sz="1000" b="0" strike="noStrike" spc="-1">
                <a:solidFill>
                  <a:srgbClr val="7F7F7F"/>
                </a:solidFill>
                <a:latin typeface="Droid Sans"/>
                <a:ea typeface="DejaVu Sans"/>
              </a:rPr>
              <a:t>PC, and Machi</a:t>
            </a:r>
            <a:r>
              <a:rPr lang="en-US" sz="1000" b="1" strike="noStrike" spc="-1">
                <a:solidFill>
                  <a:srgbClr val="000000"/>
                </a:solidFill>
                <a:latin typeface="Droid Sans"/>
                <a:ea typeface="DejaVu Sans"/>
              </a:rPr>
              <a:t>ne</a:t>
            </a:r>
            <a:r>
              <a:rPr lang="en-US" sz="1000" b="0" strike="noStrike" spc="-1">
                <a:solidFill>
                  <a:srgbClr val="7F7F7F"/>
                </a:solidFill>
                <a:latin typeface="Droid Sans"/>
                <a:ea typeface="DejaVu Sans"/>
              </a:rPr>
              <a:t> Learning;</a:t>
            </a:r>
            <a:endParaRPr lang="de-DE" sz="1000" b="0" strike="noStrike" spc="-1">
              <a:latin typeface="Calibri"/>
            </a:endParaRPr>
          </a:p>
          <a:p>
            <a:pPr algn="r">
              <a:lnSpc>
                <a:spcPct val="100000"/>
              </a:lnSpc>
            </a:pPr>
            <a:r>
              <a:rPr lang="en-US" sz="1000" b="0" strike="noStrike" spc="-1">
                <a:solidFill>
                  <a:srgbClr val="7F7F7F"/>
                </a:solidFill>
                <a:latin typeface="Droid Sans"/>
                <a:ea typeface="DejaVu Sans"/>
              </a:rPr>
              <a:t>DAPHNE daughter of river god Peneus (fountains, streams), chased by Apollo</a:t>
            </a:r>
            <a:endParaRPr lang="de-DE" sz="1000" b="0" strike="noStrike" spc="-1">
              <a:latin typeface="Calibri"/>
            </a:endParaRPr>
          </a:p>
        </p:txBody>
      </p:sp>
      <p:grpSp>
        <p:nvGrpSpPr>
          <p:cNvPr id="105" name="Group 4"/>
          <p:cNvGrpSpPr/>
          <p:nvPr/>
        </p:nvGrpSpPr>
        <p:grpSpPr>
          <a:xfrm>
            <a:off x="8607960" y="316080"/>
            <a:ext cx="3511440" cy="1003320"/>
            <a:chOff x="8607960" y="316080"/>
            <a:chExt cx="3511440" cy="1003320"/>
          </a:xfrm>
        </p:grpSpPr>
        <p:sp>
          <p:nvSpPr>
            <p:cNvPr id="106" name="CustomShape 5"/>
            <p:cNvSpPr/>
            <p:nvPr/>
          </p:nvSpPr>
          <p:spPr>
            <a:xfrm>
              <a:off x="9426960" y="316080"/>
              <a:ext cx="269244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tabLst>
                  <a:tab pos="0" algn="l"/>
                </a:tabLst>
              </a:pPr>
              <a:r>
                <a:rPr lang="en-US" sz="1000" b="0" strike="noStrike" spc="-1">
                  <a:solidFill>
                    <a:srgbClr val="7F7F7F"/>
                  </a:solidFill>
                  <a:latin typeface="Droid Sans"/>
                  <a:ea typeface="DejaVu Sans"/>
                </a:rPr>
                <a:t>The DAPHNE project is funded by the European Union's Horizon 2020 research and innovation program under grant agreement number 957407 for the time period from Dec/2020 through Nov/2024. </a:t>
              </a:r>
              <a:endParaRPr lang="de-DE" sz="1000" b="0" strike="noStrike" spc="-1">
                <a:latin typeface="Calibri"/>
              </a:endParaRPr>
            </a:p>
          </p:txBody>
        </p:sp>
        <p:pic>
          <p:nvPicPr>
            <p:cNvPr id="107" name="Picture 2" descr="Grant from EU Horizon 2020 — BiotaTec"/>
            <p:cNvPicPr/>
            <p:nvPr/>
          </p:nvPicPr>
          <p:blipFill>
            <a:blip r:embed="rId16"/>
            <a:stretch/>
          </p:blipFill>
          <p:spPr>
            <a:xfrm>
              <a:off x="8607960" y="477720"/>
              <a:ext cx="784080" cy="522360"/>
            </a:xfrm>
            <a:prstGeom prst="rect">
              <a:avLst/>
            </a:prstGeom>
            <a:ln>
              <a:noFill/>
            </a:ln>
          </p:spPr>
        </p:pic>
      </p:grpSp>
      <p:pic>
        <p:nvPicPr>
          <p:cNvPr id="108" name="Picture 24"/>
          <p:cNvPicPr/>
          <p:nvPr/>
        </p:nvPicPr>
        <p:blipFill>
          <a:blip r:embed="rId17"/>
          <a:srcRect t="8884" r="49587" b="11429"/>
          <a:stretch/>
        </p:blipFill>
        <p:spPr>
          <a:xfrm>
            <a:off x="3051360" y="414000"/>
            <a:ext cx="593280" cy="641880"/>
          </a:xfrm>
          <a:prstGeom prst="rect">
            <a:avLst/>
          </a:prstGeom>
          <a:ln>
            <a:noFill/>
          </a:ln>
        </p:spPr>
      </p:pic>
      <p:sp>
        <p:nvSpPr>
          <p:cNvPr id="109" name="CustomShape 6"/>
          <p:cNvSpPr/>
          <p:nvPr/>
        </p:nvSpPr>
        <p:spPr>
          <a:xfrm>
            <a:off x="2846160" y="1053000"/>
            <a:ext cx="1059120" cy="39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000" b="0" strike="noStrike" spc="-1">
                <a:solidFill>
                  <a:srgbClr val="000000"/>
                </a:solidFill>
                <a:latin typeface="Droid Sans"/>
                <a:ea typeface="DejaVu Sans"/>
              </a:rPr>
              <a:t>[Louvre, Paris]</a:t>
            </a:r>
            <a:endParaRPr lang="de-DE" sz="1000" b="0" strike="noStrike" spc="-1">
              <a:latin typeface="Calibri"/>
            </a:endParaRPr>
          </a:p>
        </p:txBody>
      </p:sp>
      <p:sp>
        <p:nvSpPr>
          <p:cNvPr id="110" name="CustomShape 7"/>
          <p:cNvSpPr/>
          <p:nvPr/>
        </p:nvSpPr>
        <p:spPr>
          <a:xfrm>
            <a:off x="3057840" y="6408720"/>
            <a:ext cx="586548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600" b="0" strike="noStrike" spc="-1">
                <a:solidFill>
                  <a:srgbClr val="000000"/>
                </a:solidFill>
                <a:latin typeface="Droid Sans"/>
                <a:ea typeface="DejaVu Sans"/>
              </a:rPr>
              <a:t>CIDR 2022, January 9-12, 2022, Chaminade, CA, USA</a:t>
            </a:r>
            <a:endParaRPr lang="de-DE" sz="1600" b="0" strike="noStrike" spc="-1">
              <a:latin typeface="Calibri"/>
            </a:endParaRPr>
          </a:p>
        </p:txBody>
      </p:sp>
      <p:pic>
        <p:nvPicPr>
          <p:cNvPr id="111" name="Grafik 7"/>
          <p:cNvPicPr/>
          <p:nvPr/>
        </p:nvPicPr>
        <p:blipFill>
          <a:blip r:embed="rId18"/>
          <a:stretch/>
        </p:blipFill>
        <p:spPr>
          <a:xfrm>
            <a:off x="4698720" y="414360"/>
            <a:ext cx="2803320" cy="648000"/>
          </a:xfrm>
          <a:prstGeom prst="rect">
            <a:avLst/>
          </a:prstGeom>
          <a:ln>
            <a:noFill/>
          </a:ln>
        </p:spPr>
      </p:pic>
      <p:sp>
        <p:nvSpPr>
          <p:cNvPr id="112" name="CustomShape 8"/>
          <p:cNvSpPr/>
          <p:nvPr/>
        </p:nvSpPr>
        <p:spPr>
          <a:xfrm>
            <a:off x="5216760" y="975960"/>
            <a:ext cx="256176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600" b="0" u="sng" strike="noStrike" spc="-1">
                <a:solidFill>
                  <a:srgbClr val="7889FB"/>
                </a:solidFill>
                <a:uFillTx/>
                <a:latin typeface="Droid Sans"/>
                <a:ea typeface="DejaVu Sans"/>
                <a:hlinkClick r:id="rId19"/>
              </a:rPr>
              <a:t>https://daphne-eu.eu/</a:t>
            </a:r>
            <a:r>
              <a:rPr lang="en-US" sz="1600" b="0" strike="noStrike" spc="-1">
                <a:solidFill>
                  <a:srgbClr val="000000"/>
                </a:solidFill>
                <a:latin typeface="Droid Sans"/>
                <a:ea typeface="DejaVu Sans"/>
              </a:rPr>
              <a:t> </a:t>
            </a:r>
            <a:endParaRPr lang="de-DE" sz="1600" b="0" strike="noStrike" spc="-1">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
          <p:cNvSpPr/>
          <p:nvPr/>
        </p:nvSpPr>
        <p:spPr>
          <a:xfrm>
            <a:off x="838080" y="365040"/>
            <a:ext cx="8770680" cy="69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3600" b="0" strike="noStrike" spc="-1">
                <a:solidFill>
                  <a:srgbClr val="000000"/>
                </a:solidFill>
                <a:latin typeface="Droid Sans"/>
              </a:rPr>
              <a:t>Experiments: Simple IDA Pipelines</a:t>
            </a:r>
            <a:endParaRPr lang="de-DE" sz="3600" b="0" strike="noStrike" spc="-1">
              <a:latin typeface="Calibri"/>
            </a:endParaRPr>
          </a:p>
        </p:txBody>
      </p:sp>
      <p:sp>
        <p:nvSpPr>
          <p:cNvPr id="264" name="CustomShape 2"/>
          <p:cNvSpPr/>
          <p:nvPr/>
        </p:nvSpPr>
        <p:spPr>
          <a:xfrm>
            <a:off x="838080" y="1272960"/>
            <a:ext cx="11197800" cy="490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pPr>
            <a:r>
              <a:rPr lang="en-US" sz="2400" b="1" strike="noStrike" spc="-1">
                <a:solidFill>
                  <a:srgbClr val="000000"/>
                </a:solidFill>
                <a:latin typeface="Droid Sans"/>
              </a:rPr>
              <a:t>Setup:</a:t>
            </a:r>
            <a:r>
              <a:rPr lang="en-US" sz="2400" b="0" strike="noStrike" spc="-1">
                <a:solidFill>
                  <a:srgbClr val="000000"/>
                </a:solidFill>
                <a:latin typeface="Droid Sans"/>
              </a:rPr>
              <a:t> Single node w/ 2x Intel Xeon Gold 6238 (112 vcores, 7.7 TFLOP/s), </a:t>
            </a:r>
            <a:br/>
            <a:r>
              <a:rPr lang="en-US" sz="2400" b="0" strike="noStrike" spc="-1">
                <a:solidFill>
                  <a:srgbClr val="000000"/>
                </a:solidFill>
                <a:latin typeface="Droid Sans"/>
              </a:rPr>
              <a:t>768 GB DDR4 RAM, 12x 2TB SSDs (data), NVIDIA </a:t>
            </a:r>
            <a:r>
              <a:rPr lang="en-US" sz="2400" b="1" strike="noStrike" spc="-1">
                <a:solidFill>
                  <a:srgbClr val="7889FB"/>
                </a:solidFill>
                <a:latin typeface="Droid Sans"/>
              </a:rPr>
              <a:t>T4 GPU</a:t>
            </a:r>
            <a:r>
              <a:rPr lang="en-US" sz="2400" b="0" strike="noStrike" spc="-1">
                <a:solidFill>
                  <a:srgbClr val="000000"/>
                </a:solidFill>
                <a:latin typeface="Droid Sans"/>
              </a:rPr>
              <a:t> (8.1 TFLOP/s, 16 GB), </a:t>
            </a:r>
            <a:br/>
            <a:r>
              <a:rPr lang="en-US" sz="2400" b="0" strike="noStrike" spc="-1">
                <a:solidFill>
                  <a:srgbClr val="000000"/>
                </a:solidFill>
                <a:latin typeface="Droid Sans"/>
              </a:rPr>
              <a:t>and Intel FPGA PAC D5005 (w/ Stratix </a:t>
            </a:r>
            <a:r>
              <a:rPr lang="en-US" sz="2400" b="1" strike="noStrike" spc="-1">
                <a:solidFill>
                  <a:srgbClr val="7889FB"/>
                </a:solidFill>
                <a:latin typeface="Droid Sans"/>
              </a:rPr>
              <a:t>10SX FPGA</a:t>
            </a:r>
            <a:r>
              <a:rPr lang="en-US" sz="2400" b="0" strike="noStrike" spc="-1">
                <a:solidFill>
                  <a:srgbClr val="000000"/>
                </a:solidFill>
                <a:latin typeface="Droid Sans"/>
              </a:rPr>
              <a:t>, 32 GB) since Dec 29</a:t>
            </a:r>
            <a:endParaRPr lang="de-DE" sz="2400" b="0" strike="noStrike" spc="-1">
              <a:latin typeface="Calibri"/>
            </a:endParaRPr>
          </a:p>
        </p:txBody>
      </p:sp>
      <p:pic>
        <p:nvPicPr>
          <p:cNvPr id="265" name="Picture 4"/>
          <p:cNvPicPr/>
          <p:nvPr/>
        </p:nvPicPr>
        <p:blipFill>
          <a:blip r:embed="rId2"/>
          <a:stretch/>
        </p:blipFill>
        <p:spPr>
          <a:xfrm>
            <a:off x="892440" y="3296520"/>
            <a:ext cx="4948560" cy="3211560"/>
          </a:xfrm>
          <a:prstGeom prst="rect">
            <a:avLst/>
          </a:prstGeom>
          <a:ln>
            <a:noFill/>
          </a:ln>
        </p:spPr>
      </p:pic>
      <p:pic>
        <p:nvPicPr>
          <p:cNvPr id="266" name="Picture 5"/>
          <p:cNvPicPr/>
          <p:nvPr/>
        </p:nvPicPr>
        <p:blipFill>
          <a:blip r:embed="rId3"/>
          <a:stretch/>
        </p:blipFill>
        <p:spPr>
          <a:xfrm>
            <a:off x="6671520" y="3353400"/>
            <a:ext cx="5070240" cy="3150720"/>
          </a:xfrm>
          <a:prstGeom prst="rect">
            <a:avLst/>
          </a:prstGeom>
          <a:ln>
            <a:noFill/>
          </a:ln>
        </p:spPr>
      </p:pic>
      <p:sp>
        <p:nvSpPr>
          <p:cNvPr id="267" name="CustomShape 3"/>
          <p:cNvSpPr/>
          <p:nvPr/>
        </p:nvSpPr>
        <p:spPr>
          <a:xfrm>
            <a:off x="1274760" y="2567520"/>
            <a:ext cx="47206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000000"/>
                </a:solidFill>
                <a:latin typeface="Droid Sans"/>
                <a:ea typeface="DejaVu Sans"/>
              </a:rPr>
              <a:t>P1:</a:t>
            </a:r>
            <a:r>
              <a:rPr lang="en-US" sz="1800" b="0" strike="noStrike" spc="-1">
                <a:solidFill>
                  <a:srgbClr val="000000"/>
                </a:solidFill>
                <a:latin typeface="Droid Sans"/>
                <a:ea typeface="DejaVu Sans"/>
              </a:rPr>
              <a:t> TPC-H SF10 csv, query processing </a:t>
            </a:r>
            <a:br/>
            <a:r>
              <a:rPr lang="en-US" sz="1800" b="0" strike="noStrike" spc="-1">
                <a:solidFill>
                  <a:srgbClr val="000000"/>
                </a:solidFill>
                <a:latin typeface="Droid Sans"/>
                <a:ea typeface="DejaVu Sans"/>
              </a:rPr>
              <a:t>+ linear regression training on CPUs</a:t>
            </a:r>
            <a:endParaRPr lang="de-DE" sz="1800" b="0" strike="noStrike" spc="-1">
              <a:latin typeface="Calibri"/>
            </a:endParaRPr>
          </a:p>
        </p:txBody>
      </p:sp>
      <p:sp>
        <p:nvSpPr>
          <p:cNvPr id="268" name="CustomShape 4"/>
          <p:cNvSpPr/>
          <p:nvPr/>
        </p:nvSpPr>
        <p:spPr>
          <a:xfrm>
            <a:off x="7335720" y="2561400"/>
            <a:ext cx="440136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000000"/>
                </a:solidFill>
                <a:latin typeface="Droid Sans"/>
                <a:ea typeface="DejaVu Sans"/>
              </a:rPr>
              <a:t>P2:</a:t>
            </a:r>
            <a:r>
              <a:rPr lang="en-US" sz="1800" b="0" strike="noStrike" spc="-1">
                <a:solidFill>
                  <a:srgbClr val="000000"/>
                </a:solidFill>
                <a:latin typeface="Droid Sans"/>
                <a:ea typeface="DejaVu Sans"/>
              </a:rPr>
              <a:t> So2Sat LCZ42 csv (testset), </a:t>
            </a:r>
            <a:br/>
            <a:r>
              <a:rPr lang="en-US" sz="1800" b="0" strike="noStrike" spc="-1">
                <a:solidFill>
                  <a:srgbClr val="000000"/>
                </a:solidFill>
                <a:latin typeface="Droid Sans"/>
                <a:ea typeface="DejaVu Sans"/>
              </a:rPr>
              <a:t>ResNet-20 scoring on GPU </a:t>
            </a:r>
            <a:endParaRPr lang="de-DE" sz="1800" b="0" strike="noStrike" spc="-1">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p:nvPr/>
        </p:nvSpPr>
        <p:spPr>
          <a:xfrm>
            <a:off x="838080" y="365040"/>
            <a:ext cx="8770680" cy="69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3600" b="0" strike="noStrike" spc="-1">
                <a:solidFill>
                  <a:srgbClr val="000000"/>
                </a:solidFill>
                <a:latin typeface="Droid Sans"/>
              </a:rPr>
              <a:t>Experiments: Vectorized Execution</a:t>
            </a:r>
            <a:endParaRPr lang="de-DE" sz="3600" b="0" strike="noStrike" spc="-1">
              <a:latin typeface="Calibri"/>
            </a:endParaRPr>
          </a:p>
        </p:txBody>
      </p:sp>
      <p:sp>
        <p:nvSpPr>
          <p:cNvPr id="270" name="CustomShape 2"/>
          <p:cNvSpPr/>
          <p:nvPr/>
        </p:nvSpPr>
        <p:spPr>
          <a:xfrm>
            <a:off x="838080" y="1272960"/>
            <a:ext cx="10514880" cy="490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pPr>
            <a:endParaRPr lang="de-DE" sz="1800" b="0" strike="noStrike" spc="-1">
              <a:latin typeface="Calibri"/>
            </a:endParaRPr>
          </a:p>
          <a:p>
            <a:pPr>
              <a:lnSpc>
                <a:spcPct val="90000"/>
              </a:lnSpc>
              <a:spcBef>
                <a:spcPts val="1001"/>
              </a:spcBef>
            </a:pPr>
            <a:endParaRPr lang="de-DE" sz="1800" b="0" strike="noStrike" spc="-1">
              <a:latin typeface="Calibri"/>
            </a:endParaRPr>
          </a:p>
          <a:p>
            <a:pPr>
              <a:lnSpc>
                <a:spcPct val="90000"/>
              </a:lnSpc>
              <a:spcBef>
                <a:spcPts val="1001"/>
              </a:spcBef>
            </a:pPr>
            <a:endParaRPr lang="de-DE" sz="1800" b="0" strike="noStrike" spc="-1">
              <a:latin typeface="Calibri"/>
            </a:endParaRPr>
          </a:p>
          <a:p>
            <a:pPr>
              <a:lnSpc>
                <a:spcPct val="90000"/>
              </a:lnSpc>
              <a:spcBef>
                <a:spcPts val="1001"/>
              </a:spcBef>
            </a:pPr>
            <a:endParaRPr lang="de-DE" sz="1800" b="0" strike="noStrike" spc="-1">
              <a:latin typeface="Calibri"/>
            </a:endParaRPr>
          </a:p>
          <a:p>
            <a:pPr>
              <a:lnSpc>
                <a:spcPct val="90000"/>
              </a:lnSpc>
              <a:spcBef>
                <a:spcPts val="1001"/>
              </a:spcBef>
            </a:pPr>
            <a:endParaRPr lang="de-DE" sz="1800" b="0" strike="noStrike" spc="-1">
              <a:latin typeface="Calibri"/>
            </a:endParaRPr>
          </a:p>
          <a:p>
            <a:pPr>
              <a:lnSpc>
                <a:spcPct val="90000"/>
              </a:lnSpc>
              <a:spcBef>
                <a:spcPts val="1001"/>
              </a:spcBef>
            </a:pPr>
            <a:endParaRPr lang="de-DE" sz="1800" b="0" strike="noStrike" spc="-1">
              <a:latin typeface="Calibri"/>
            </a:endParaRPr>
          </a:p>
          <a:p>
            <a:pPr>
              <a:lnSpc>
                <a:spcPct val="90000"/>
              </a:lnSpc>
              <a:spcBef>
                <a:spcPts val="1001"/>
              </a:spcBef>
            </a:pPr>
            <a:endParaRPr lang="de-DE" sz="1800" b="0" strike="noStrike" spc="-1">
              <a:latin typeface="Calibri"/>
            </a:endParaRPr>
          </a:p>
          <a:p>
            <a:pPr>
              <a:lnSpc>
                <a:spcPct val="100000"/>
              </a:lnSpc>
            </a:pPr>
            <a:endParaRPr lang="de-DE" sz="1800" b="0" strike="noStrike" spc="-1">
              <a:latin typeface="Calibri"/>
            </a:endParaRPr>
          </a:p>
          <a:p>
            <a:pPr marL="228600" indent="-227880">
              <a:lnSpc>
                <a:spcPct val="90000"/>
              </a:lnSpc>
              <a:spcBef>
                <a:spcPts val="1001"/>
              </a:spcBef>
              <a:buClr>
                <a:srgbClr val="000000"/>
              </a:buClr>
              <a:buFont typeface="Arial"/>
              <a:buChar char="•"/>
            </a:pPr>
            <a:r>
              <a:rPr lang="en-US" sz="2400" b="1" strike="noStrike" spc="-1">
                <a:solidFill>
                  <a:srgbClr val="000000"/>
                </a:solidFill>
                <a:latin typeface="Droid Sans"/>
              </a:rPr>
              <a:t>Ongoing Experiments</a:t>
            </a:r>
            <a:endParaRPr lang="de-DE" sz="24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FPGA kernels on D5005, CPU+GPU vectorized pipelines</a:t>
            </a:r>
            <a:endParaRPr lang="de-DE" sz="20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Distributed sparse runtime operations on Vega supercomputer</a:t>
            </a:r>
            <a:endParaRPr lang="de-DE" sz="20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Sparse vectorized</a:t>
            </a:r>
            <a:endParaRPr lang="de-DE" sz="2000" b="0" strike="noStrike" spc="-1">
              <a:latin typeface="Calibri"/>
            </a:endParaRPr>
          </a:p>
        </p:txBody>
      </p:sp>
      <p:pic>
        <p:nvPicPr>
          <p:cNvPr id="271" name="Picture 4"/>
          <p:cNvPicPr/>
          <p:nvPr/>
        </p:nvPicPr>
        <p:blipFill>
          <a:blip r:embed="rId2"/>
          <a:stretch/>
        </p:blipFill>
        <p:spPr>
          <a:xfrm>
            <a:off x="952560" y="1940400"/>
            <a:ext cx="5040720" cy="3150720"/>
          </a:xfrm>
          <a:prstGeom prst="rect">
            <a:avLst/>
          </a:prstGeom>
          <a:ln>
            <a:noFill/>
          </a:ln>
        </p:spPr>
      </p:pic>
      <p:pic>
        <p:nvPicPr>
          <p:cNvPr id="272" name="Picture 5"/>
          <p:cNvPicPr/>
          <p:nvPr/>
        </p:nvPicPr>
        <p:blipFill>
          <a:blip r:embed="rId3"/>
          <a:stretch/>
        </p:blipFill>
        <p:spPr>
          <a:xfrm>
            <a:off x="6720840" y="1939320"/>
            <a:ext cx="5055480" cy="3150720"/>
          </a:xfrm>
          <a:prstGeom prst="rect">
            <a:avLst/>
          </a:prstGeom>
          <a:ln>
            <a:noFill/>
          </a:ln>
        </p:spPr>
      </p:pic>
      <p:sp>
        <p:nvSpPr>
          <p:cNvPr id="273" name="CustomShape 3"/>
          <p:cNvSpPr/>
          <p:nvPr/>
        </p:nvSpPr>
        <p:spPr>
          <a:xfrm>
            <a:off x="1274760" y="1200960"/>
            <a:ext cx="47206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000000"/>
                </a:solidFill>
                <a:latin typeface="Droid Sans"/>
                <a:ea typeface="DejaVu Sans"/>
              </a:rPr>
              <a:t>Linear Regression w/ </a:t>
            </a:r>
            <a:br/>
            <a:r>
              <a:rPr lang="en-US" sz="1800" b="0" strike="noStrike" spc="-1">
                <a:solidFill>
                  <a:srgbClr val="000000"/>
                </a:solidFill>
                <a:latin typeface="Droid Sans"/>
                <a:ea typeface="DejaVu Sans"/>
              </a:rPr>
              <a:t>varying Data Size and Vectorization</a:t>
            </a:r>
            <a:endParaRPr lang="de-DE" sz="1800" b="0" strike="noStrike" spc="-1">
              <a:latin typeface="Calibri"/>
            </a:endParaRPr>
          </a:p>
        </p:txBody>
      </p:sp>
      <p:sp>
        <p:nvSpPr>
          <p:cNvPr id="274" name="CustomShape 4"/>
          <p:cNvSpPr/>
          <p:nvPr/>
        </p:nvSpPr>
        <p:spPr>
          <a:xfrm>
            <a:off x="7139520" y="1202760"/>
            <a:ext cx="472068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000000"/>
                </a:solidFill>
                <a:latin typeface="Droid Sans"/>
                <a:ea typeface="DejaVu Sans"/>
              </a:rPr>
              <a:t>K-means Clustering w/ </a:t>
            </a:r>
            <a:br/>
            <a:r>
              <a:rPr lang="en-US" sz="1800" b="0" strike="noStrike" spc="-1">
                <a:solidFill>
                  <a:srgbClr val="000000"/>
                </a:solidFill>
                <a:latin typeface="Droid Sans"/>
                <a:ea typeface="DejaVu Sans"/>
              </a:rPr>
              <a:t>varying Data Size and Vectorization</a:t>
            </a:r>
            <a:endParaRPr lang="de-DE" sz="1800" b="0" strike="noStrike" spc="-1">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270">
                                            <p:txEl>
                                              <p:pRg st="8" end="8"/>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270">
                                            <p:txEl>
                                              <p:pRg st="9" end="9"/>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70">
                                            <p:txEl>
                                              <p:pRg st="10" end="10"/>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7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CustomShape 1"/>
          <p:cNvSpPr/>
          <p:nvPr/>
        </p:nvSpPr>
        <p:spPr>
          <a:xfrm>
            <a:off x="838080" y="365040"/>
            <a:ext cx="8770680" cy="69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3600" b="0" strike="noStrike" spc="-1">
                <a:solidFill>
                  <a:srgbClr val="000000"/>
                </a:solidFill>
                <a:latin typeface="Droid Sans"/>
              </a:rPr>
              <a:t>Status and Next Steps</a:t>
            </a:r>
            <a:endParaRPr lang="de-DE" sz="3600" b="0" strike="noStrike" spc="-1">
              <a:latin typeface="Calibri"/>
            </a:endParaRPr>
          </a:p>
        </p:txBody>
      </p:sp>
      <p:sp>
        <p:nvSpPr>
          <p:cNvPr id="276" name="CustomShape 2"/>
          <p:cNvSpPr/>
          <p:nvPr/>
        </p:nvSpPr>
        <p:spPr>
          <a:xfrm>
            <a:off x="838080" y="1272960"/>
            <a:ext cx="10514880" cy="490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7880">
              <a:lnSpc>
                <a:spcPct val="90000"/>
              </a:lnSpc>
              <a:spcBef>
                <a:spcPts val="1001"/>
              </a:spcBef>
              <a:buClr>
                <a:srgbClr val="000000"/>
              </a:buClr>
              <a:buFont typeface="Arial"/>
              <a:buChar char="•"/>
            </a:pPr>
            <a:r>
              <a:rPr lang="en-US" sz="2400" b="1" strike="noStrike" spc="-1">
                <a:solidFill>
                  <a:srgbClr val="000000"/>
                </a:solidFill>
                <a:latin typeface="Droid Sans"/>
              </a:rPr>
              <a:t>Current Status</a:t>
            </a:r>
            <a:endParaRPr lang="de-DE" sz="24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System Architecture and Design</a:t>
            </a:r>
            <a:endParaRPr lang="de-DE" sz="20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Initial DSL and Python API</a:t>
            </a:r>
            <a:endParaRPr lang="de-DE" sz="20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MLIR-based Compiler and Runtime Prototype</a:t>
            </a:r>
            <a:endParaRPr lang="de-DE" sz="20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Vectorized Execution (fused pipelines, scheduling)</a:t>
            </a:r>
            <a:endParaRPr lang="de-DE" sz="20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GPU (and FPGA) Integration, BLAS/DNN Libraries</a:t>
            </a:r>
            <a:endParaRPr lang="de-DE" sz="20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Standalone Distributed Runtime</a:t>
            </a:r>
            <a:endParaRPr lang="de-DE" sz="2000" b="0" strike="noStrike" spc="-1">
              <a:latin typeface="Calibri"/>
            </a:endParaRPr>
          </a:p>
          <a:p>
            <a:pPr>
              <a:lnSpc>
                <a:spcPct val="100000"/>
              </a:lnSpc>
            </a:pPr>
            <a:endParaRPr lang="de-DE" sz="2000" b="0" strike="noStrike" spc="-1">
              <a:latin typeface="Calibri"/>
            </a:endParaRPr>
          </a:p>
          <a:p>
            <a:pPr marL="228600" indent="-227880">
              <a:lnSpc>
                <a:spcPct val="90000"/>
              </a:lnSpc>
              <a:spcBef>
                <a:spcPts val="1001"/>
              </a:spcBef>
              <a:buClr>
                <a:srgbClr val="000000"/>
              </a:buClr>
              <a:buFont typeface="Arial"/>
              <a:buChar char="•"/>
            </a:pPr>
            <a:r>
              <a:rPr lang="en-US" sz="2400" b="1" strike="noStrike" spc="-1">
                <a:solidFill>
                  <a:srgbClr val="000000"/>
                </a:solidFill>
                <a:latin typeface="Droid Sans"/>
              </a:rPr>
              <a:t>Promising Progress and Preliminary Experiments</a:t>
            </a:r>
            <a:endParaRPr lang="de-DE" sz="2400" b="0" strike="noStrike" spc="-1">
              <a:latin typeface="Calibri"/>
            </a:endParaRPr>
          </a:p>
          <a:p>
            <a:pPr>
              <a:lnSpc>
                <a:spcPct val="100000"/>
              </a:lnSpc>
            </a:pPr>
            <a:endParaRPr lang="de-DE" sz="2400" b="0" strike="noStrike" spc="-1">
              <a:latin typeface="Calibri"/>
            </a:endParaRPr>
          </a:p>
          <a:p>
            <a:pPr marL="228600" indent="-227880">
              <a:lnSpc>
                <a:spcPct val="90000"/>
              </a:lnSpc>
              <a:spcBef>
                <a:spcPts val="1001"/>
              </a:spcBef>
              <a:buClr>
                <a:srgbClr val="000000"/>
              </a:buClr>
              <a:buFont typeface="Arial"/>
              <a:buChar char="•"/>
            </a:pPr>
            <a:r>
              <a:rPr lang="en-US" sz="2400" b="1" strike="noStrike" spc="-1">
                <a:solidFill>
                  <a:srgbClr val="000000"/>
                </a:solidFill>
                <a:latin typeface="Droid Sans"/>
              </a:rPr>
              <a:t>DAPHNE OSS Announcement</a:t>
            </a:r>
            <a:endParaRPr lang="de-DE" sz="24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Public </a:t>
            </a:r>
            <a:r>
              <a:rPr lang="en-US" sz="2000" b="1" strike="noStrike" spc="-1">
                <a:solidFill>
                  <a:srgbClr val="F70146"/>
                </a:solidFill>
                <a:latin typeface="Droid Sans"/>
              </a:rPr>
              <a:t>release by 03/2022</a:t>
            </a:r>
            <a:endParaRPr lang="de-DE" sz="2000" b="0" strike="noStrike" spc="-1">
              <a:latin typeface="Calibri"/>
            </a:endParaRPr>
          </a:p>
          <a:p>
            <a:pPr marL="685800" lvl="1" indent="-227880">
              <a:lnSpc>
                <a:spcPct val="90000"/>
              </a:lnSpc>
              <a:spcBef>
                <a:spcPts val="499"/>
              </a:spcBef>
              <a:buClr>
                <a:srgbClr val="7889FB"/>
              </a:buClr>
              <a:buFont typeface="Arial"/>
              <a:buChar char="•"/>
            </a:pPr>
            <a:r>
              <a:rPr lang="en-US" sz="2000" b="1" strike="noStrike" spc="-1">
                <a:solidFill>
                  <a:srgbClr val="7889FB"/>
                </a:solidFill>
                <a:latin typeface="Droid Sans"/>
              </a:rPr>
              <a:t>Apache v2</a:t>
            </a:r>
            <a:r>
              <a:rPr lang="en-US" sz="2000" b="0" strike="noStrike" spc="-1">
                <a:solidFill>
                  <a:srgbClr val="000000"/>
                </a:solidFill>
                <a:latin typeface="Droid Sans"/>
              </a:rPr>
              <a:t> license</a:t>
            </a:r>
            <a:endParaRPr lang="de-DE" sz="20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 </a:t>
            </a:r>
            <a:endParaRPr lang="de-DE" sz="2000" b="0" strike="noStrike" spc="-1">
              <a:latin typeface="Calibri"/>
            </a:endParaRPr>
          </a:p>
        </p:txBody>
      </p:sp>
      <p:sp>
        <p:nvSpPr>
          <p:cNvPr id="277" name="CustomShape 3"/>
          <p:cNvSpPr/>
          <p:nvPr/>
        </p:nvSpPr>
        <p:spPr>
          <a:xfrm>
            <a:off x="7282800" y="1326600"/>
            <a:ext cx="4070160" cy="1082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2000" b="1" strike="noStrike" spc="-1">
                <a:solidFill>
                  <a:srgbClr val="FFFFFF"/>
                </a:solidFill>
                <a:latin typeface="Wingdings"/>
                <a:ea typeface="DejaVu Sans"/>
              </a:rPr>
              <a:t></a:t>
            </a:r>
            <a:r>
              <a:rPr lang="en-US" sz="2000" b="1" strike="noStrike" spc="-1">
                <a:solidFill>
                  <a:srgbClr val="FFFFFF"/>
                </a:solidFill>
                <a:latin typeface="Droid Sans"/>
                <a:ea typeface="DejaVu Sans"/>
              </a:rPr>
              <a:t> DAPHNE Overall Objective:</a:t>
            </a:r>
            <a:endParaRPr lang="de-DE" sz="2000" b="0" strike="noStrike" spc="-1">
              <a:latin typeface="Calibri"/>
            </a:endParaRPr>
          </a:p>
          <a:p>
            <a:pPr algn="ctr">
              <a:lnSpc>
                <a:spcPct val="100000"/>
              </a:lnSpc>
            </a:pPr>
            <a:r>
              <a:rPr lang="en-US" sz="2000" b="1" strike="noStrike" spc="-1">
                <a:solidFill>
                  <a:srgbClr val="FFFFFF"/>
                </a:solidFill>
                <a:latin typeface="Droid Sans"/>
                <a:ea typeface="DejaVu Sans"/>
              </a:rPr>
              <a:t>Open and extensible system infrastructure</a:t>
            </a:r>
            <a:endParaRPr lang="de-DE" sz="2000" b="0" strike="noStrike" spc="-1">
              <a:latin typeface="Calibri"/>
            </a:endParaRPr>
          </a:p>
        </p:txBody>
      </p:sp>
      <p:pic>
        <p:nvPicPr>
          <p:cNvPr id="278" name="Picture 4"/>
          <p:cNvPicPr/>
          <p:nvPr/>
        </p:nvPicPr>
        <p:blipFill>
          <a:blip r:embed="rId2"/>
          <a:srcRect l="13553" t="4904" r="15704" b="5689"/>
          <a:stretch/>
        </p:blipFill>
        <p:spPr>
          <a:xfrm>
            <a:off x="6895800" y="5031360"/>
            <a:ext cx="864360" cy="655560"/>
          </a:xfrm>
          <a:prstGeom prst="rect">
            <a:avLst/>
          </a:prstGeom>
          <a:ln>
            <a:noFill/>
          </a:ln>
        </p:spPr>
      </p:pic>
      <p:pic>
        <p:nvPicPr>
          <p:cNvPr id="279" name="Picture 6"/>
          <p:cNvPicPr/>
          <p:nvPr/>
        </p:nvPicPr>
        <p:blipFill>
          <a:blip r:embed="rId3"/>
          <a:stretch/>
        </p:blipFill>
        <p:spPr>
          <a:xfrm>
            <a:off x="7364160" y="5688360"/>
            <a:ext cx="638640" cy="423000"/>
          </a:xfrm>
          <a:prstGeom prst="rect">
            <a:avLst/>
          </a:prstGeom>
          <a:ln>
            <a:noFill/>
          </a:ln>
        </p:spPr>
      </p:pic>
      <p:sp>
        <p:nvSpPr>
          <p:cNvPr id="280" name="CustomShape 4"/>
          <p:cNvSpPr/>
          <p:nvPr/>
        </p:nvSpPr>
        <p:spPr>
          <a:xfrm>
            <a:off x="8179920" y="5095800"/>
            <a:ext cx="339156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7889FB"/>
                </a:solidFill>
                <a:latin typeface="Droid Sans"/>
                <a:ea typeface="DejaVu Sans"/>
              </a:rPr>
              <a:t>Enable researchers to experiment with new prototypes and extensions</a:t>
            </a:r>
            <a:endParaRPr lang="de-DE" sz="1800" b="0" strike="noStrike" spc="-1">
              <a:latin typeface="Calibri"/>
            </a:endParaRPr>
          </a:p>
        </p:txBody>
      </p:sp>
      <p:sp>
        <p:nvSpPr>
          <p:cNvPr id="281" name="CustomShape 5"/>
          <p:cNvSpPr/>
          <p:nvPr/>
        </p:nvSpPr>
        <p:spPr>
          <a:xfrm>
            <a:off x="7209000" y="542160"/>
            <a:ext cx="256176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0" u="sng" strike="noStrike" spc="-1">
                <a:solidFill>
                  <a:srgbClr val="7889FB"/>
                </a:solidFill>
                <a:uFillTx/>
                <a:latin typeface="Droid Sans"/>
                <a:ea typeface="DejaVu Sans"/>
                <a:hlinkClick r:id="rId4"/>
              </a:rPr>
              <a:t>https://daphne-eu.eu/</a:t>
            </a:r>
            <a:r>
              <a:rPr lang="en-US" sz="1600" b="0" strike="noStrike" spc="-1">
                <a:solidFill>
                  <a:srgbClr val="000000"/>
                </a:solidFill>
                <a:latin typeface="Droid Sans"/>
                <a:ea typeface="DejaVu Sans"/>
              </a:rPr>
              <a:t> </a:t>
            </a:r>
            <a:endParaRPr lang="de-DE" sz="1600" b="0" strike="noStrike" spc="-1">
              <a:latin typeface="Calibri"/>
            </a:endParaRPr>
          </a:p>
        </p:txBody>
      </p:sp>
      <p:sp>
        <p:nvSpPr>
          <p:cNvPr id="282" name="CustomShape 6"/>
          <p:cNvSpPr/>
          <p:nvPr/>
        </p:nvSpPr>
        <p:spPr>
          <a:xfrm>
            <a:off x="7282800" y="2409840"/>
            <a:ext cx="40701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400" b="1" strike="noStrike" spc="-1">
                <a:solidFill>
                  <a:srgbClr val="F70146"/>
                </a:solidFill>
                <a:latin typeface="Droid Sans"/>
                <a:ea typeface="DejaVu Sans"/>
              </a:rPr>
              <a:t>DM + HPC + ML</a:t>
            </a:r>
            <a:endParaRPr lang="de-DE" sz="2400" b="0" strike="noStrike" spc="-1">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76">
                                            <p:txEl>
                                              <p:pRg st="10" end="1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76">
                                            <p:txEl>
                                              <p:pRg st="11" end="1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76">
                                            <p:txEl>
                                              <p:pRg st="12" end="12"/>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276">
                                            <p:txEl>
                                              <p:pRg st="13" end="13"/>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278"/>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79"/>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838080" y="365040"/>
            <a:ext cx="8770680" cy="69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3600" b="0" strike="noStrike" spc="-1">
                <a:solidFill>
                  <a:srgbClr val="000000"/>
                </a:solidFill>
                <a:latin typeface="Droid Sans"/>
              </a:rPr>
              <a:t>Motivation</a:t>
            </a:r>
            <a:endParaRPr lang="de-DE" sz="3600" b="0" strike="noStrike" spc="-1">
              <a:latin typeface="Calibri"/>
            </a:endParaRPr>
          </a:p>
        </p:txBody>
      </p:sp>
      <p:sp>
        <p:nvSpPr>
          <p:cNvPr id="114" name="CustomShape 2"/>
          <p:cNvSpPr/>
          <p:nvPr/>
        </p:nvSpPr>
        <p:spPr>
          <a:xfrm>
            <a:off x="838080" y="1272960"/>
            <a:ext cx="10514880" cy="490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7880">
              <a:lnSpc>
                <a:spcPct val="90000"/>
              </a:lnSpc>
              <a:spcBef>
                <a:spcPts val="1001"/>
              </a:spcBef>
              <a:buClr>
                <a:srgbClr val="000000"/>
              </a:buClr>
              <a:buFont typeface="Arial"/>
              <a:buChar char="•"/>
            </a:pPr>
            <a:r>
              <a:rPr lang="en-US" sz="2400" b="0" strike="noStrike" spc="-1">
                <a:solidFill>
                  <a:srgbClr val="000000"/>
                </a:solidFill>
                <a:latin typeface="Droid Sans"/>
              </a:rPr>
              <a:t>Integrated Data Analysis Pipelines</a:t>
            </a:r>
            <a:endParaRPr lang="de-DE" sz="24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Open data formats, query processing</a:t>
            </a:r>
            <a:endParaRPr lang="de-DE" sz="20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Data preprocessing and cleaning</a:t>
            </a:r>
            <a:endParaRPr lang="de-DE" sz="20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ML model training and scoring</a:t>
            </a:r>
            <a:endParaRPr lang="de-DE" sz="20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HPC, custom codes, and simulations</a:t>
            </a:r>
            <a:endParaRPr lang="de-DE" sz="2000" b="0" strike="noStrike" spc="-1">
              <a:latin typeface="Calibri"/>
            </a:endParaRPr>
          </a:p>
          <a:p>
            <a:pPr>
              <a:lnSpc>
                <a:spcPct val="100000"/>
              </a:lnSpc>
            </a:pPr>
            <a:endParaRPr lang="de-DE" sz="2000" b="0" strike="noStrike" spc="-1">
              <a:latin typeface="Calibri"/>
            </a:endParaRPr>
          </a:p>
          <a:p>
            <a:pPr marL="228600" indent="-227880">
              <a:lnSpc>
                <a:spcPct val="90000"/>
              </a:lnSpc>
              <a:spcBef>
                <a:spcPts val="1001"/>
              </a:spcBef>
              <a:buClr>
                <a:srgbClr val="000000"/>
              </a:buClr>
              <a:buFont typeface="Arial"/>
              <a:buChar char="•"/>
            </a:pPr>
            <a:r>
              <a:rPr lang="en-US" sz="2400" b="1" strike="noStrike" spc="-1">
                <a:solidFill>
                  <a:srgbClr val="000000"/>
                </a:solidFill>
                <a:latin typeface="Droid Sans"/>
              </a:rPr>
              <a:t>Hardware Challenges</a:t>
            </a:r>
            <a:endParaRPr lang="de-DE" sz="24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DM+ML+HPC share compilation</a:t>
            </a:r>
            <a:br/>
            <a:r>
              <a:rPr lang="en-US" sz="2000" b="0" strike="noStrike" spc="-1">
                <a:solidFill>
                  <a:srgbClr val="000000"/>
                </a:solidFill>
                <a:latin typeface="Droid Sans"/>
              </a:rPr>
              <a:t>and runtime techniques / </a:t>
            </a:r>
            <a:br/>
            <a:r>
              <a:rPr lang="en-US" sz="2000" b="0" strike="noStrike" spc="-1">
                <a:solidFill>
                  <a:srgbClr val="000000"/>
                </a:solidFill>
                <a:latin typeface="Droid Sans"/>
              </a:rPr>
              <a:t>converging cluster hardware</a:t>
            </a:r>
            <a:endParaRPr lang="de-DE" sz="2000" b="0" strike="noStrike" spc="-1">
              <a:latin typeface="Calibri"/>
            </a:endParaRPr>
          </a:p>
          <a:p>
            <a:pPr marL="685800" lvl="1" indent="-227880">
              <a:lnSpc>
                <a:spcPct val="90000"/>
              </a:lnSpc>
              <a:spcBef>
                <a:spcPts val="499"/>
              </a:spcBef>
              <a:buClr>
                <a:srgbClr val="F70146"/>
              </a:buClr>
              <a:buFont typeface="Arial"/>
              <a:buChar char="•"/>
            </a:pPr>
            <a:r>
              <a:rPr lang="en-US" sz="2000" b="1" strike="noStrike" spc="-1">
                <a:solidFill>
                  <a:srgbClr val="F70146"/>
                </a:solidFill>
                <a:latin typeface="Droid Sans"/>
              </a:rPr>
              <a:t>End of Dennard scaling:</a:t>
            </a:r>
            <a:br/>
            <a:r>
              <a:rPr lang="en-US" sz="2000" b="0" strike="noStrike" spc="-1">
                <a:solidFill>
                  <a:srgbClr val="000000"/>
                </a:solidFill>
                <a:latin typeface="Droid Sans"/>
              </a:rPr>
              <a:t>P = α CFV</a:t>
            </a:r>
            <a:r>
              <a:rPr lang="en-US" sz="2000" b="0" strike="noStrike" spc="-1" baseline="30000">
                <a:solidFill>
                  <a:srgbClr val="000000"/>
                </a:solidFill>
                <a:latin typeface="Droid Sans"/>
              </a:rPr>
              <a:t>2</a:t>
            </a:r>
            <a:r>
              <a:rPr lang="en-US" sz="2000" b="0" strike="noStrike" spc="-1">
                <a:solidFill>
                  <a:srgbClr val="000000"/>
                </a:solidFill>
                <a:latin typeface="Droid Sans"/>
              </a:rPr>
              <a:t>  (power density 1)</a:t>
            </a:r>
            <a:endParaRPr lang="de-DE" sz="2000" b="0" strike="noStrike" spc="-1">
              <a:latin typeface="Calibri"/>
            </a:endParaRPr>
          </a:p>
          <a:p>
            <a:pPr marL="685800" lvl="1" indent="-227880">
              <a:lnSpc>
                <a:spcPct val="90000"/>
              </a:lnSpc>
              <a:spcBef>
                <a:spcPts val="499"/>
              </a:spcBef>
              <a:buClr>
                <a:srgbClr val="F70146"/>
              </a:buClr>
              <a:buFont typeface="Arial"/>
              <a:buChar char="•"/>
            </a:pPr>
            <a:r>
              <a:rPr lang="en-US" sz="2000" b="1" strike="noStrike" spc="-1">
                <a:solidFill>
                  <a:srgbClr val="F70146"/>
                </a:solidFill>
                <a:latin typeface="Droid Sans"/>
              </a:rPr>
              <a:t>End of Moore’s law</a:t>
            </a:r>
            <a:endParaRPr lang="de-DE" sz="2000" b="0" strike="noStrike" spc="-1">
              <a:latin typeface="Calibri"/>
            </a:endParaRPr>
          </a:p>
          <a:p>
            <a:pPr marL="685800" lvl="1" indent="-227880">
              <a:lnSpc>
                <a:spcPct val="90000"/>
              </a:lnSpc>
              <a:spcBef>
                <a:spcPts val="499"/>
              </a:spcBef>
              <a:buClr>
                <a:srgbClr val="F70146"/>
              </a:buClr>
              <a:buFont typeface="Arial"/>
              <a:buChar char="•"/>
            </a:pPr>
            <a:r>
              <a:rPr lang="en-US" sz="2000" b="1" strike="noStrike" spc="-1">
                <a:solidFill>
                  <a:srgbClr val="F70146"/>
                </a:solidFill>
                <a:latin typeface="Droid Sans"/>
              </a:rPr>
              <a:t>Amdahl’s law:</a:t>
            </a:r>
            <a:r>
              <a:rPr lang="en-US" sz="2000" b="0" strike="noStrike" spc="-1">
                <a:solidFill>
                  <a:srgbClr val="000000"/>
                </a:solidFill>
                <a:latin typeface="Droid Sans"/>
              </a:rPr>
              <a:t> sp = 1/s</a:t>
            </a:r>
            <a:endParaRPr lang="de-DE" sz="2000" b="0" strike="noStrike" spc="-1">
              <a:latin typeface="Calibri"/>
            </a:endParaRPr>
          </a:p>
          <a:p>
            <a:pPr marL="457200">
              <a:lnSpc>
                <a:spcPct val="90000"/>
              </a:lnSpc>
              <a:spcBef>
                <a:spcPts val="499"/>
              </a:spcBef>
              <a:tabLst>
                <a:tab pos="0" algn="l"/>
              </a:tabLst>
            </a:pPr>
            <a:r>
              <a:rPr lang="en-US" sz="2000" b="0" strike="noStrike" spc="-1">
                <a:solidFill>
                  <a:srgbClr val="000000"/>
                </a:solidFill>
                <a:latin typeface="Wingdings"/>
              </a:rPr>
              <a:t></a:t>
            </a:r>
            <a:r>
              <a:rPr lang="en-US" sz="2000" b="0" strike="noStrike" spc="-1">
                <a:solidFill>
                  <a:srgbClr val="000000"/>
                </a:solidFill>
                <a:latin typeface="Droid Sans"/>
              </a:rPr>
              <a:t> </a:t>
            </a:r>
            <a:endParaRPr lang="de-DE" sz="2000" b="0" strike="noStrike" spc="-1">
              <a:latin typeface="Calibri"/>
            </a:endParaRPr>
          </a:p>
        </p:txBody>
      </p:sp>
      <p:grpSp>
        <p:nvGrpSpPr>
          <p:cNvPr id="115" name="Group 3"/>
          <p:cNvGrpSpPr/>
          <p:nvPr/>
        </p:nvGrpSpPr>
        <p:grpSpPr>
          <a:xfrm>
            <a:off x="5614920" y="3696840"/>
            <a:ext cx="2289960" cy="3013200"/>
            <a:chOff x="5614920" y="3696840"/>
            <a:chExt cx="2289960" cy="3013200"/>
          </a:xfrm>
        </p:grpSpPr>
        <p:sp>
          <p:nvSpPr>
            <p:cNvPr id="116" name="CustomShape 4"/>
            <p:cNvSpPr/>
            <p:nvPr/>
          </p:nvSpPr>
          <p:spPr>
            <a:xfrm>
              <a:off x="5682600" y="3696840"/>
              <a:ext cx="2063160" cy="576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600" b="1" strike="noStrike" spc="-1">
                  <a:solidFill>
                    <a:srgbClr val="000000"/>
                  </a:solidFill>
                  <a:latin typeface="Droid Sans"/>
                  <a:ea typeface="DejaVu Sans"/>
                </a:rPr>
                <a:t>#1 Data </a:t>
              </a:r>
              <a:br/>
              <a:r>
                <a:rPr lang="en-US" sz="1600" b="1" strike="noStrike" spc="-1">
                  <a:solidFill>
                    <a:srgbClr val="000000"/>
                  </a:solidFill>
                  <a:latin typeface="Droid Sans"/>
                  <a:ea typeface="DejaVu Sans"/>
                </a:rPr>
                <a:t>Representations</a:t>
              </a:r>
              <a:endParaRPr lang="de-DE" sz="1600" b="0" strike="noStrike" spc="-1">
                <a:latin typeface="Calibri"/>
              </a:endParaRPr>
            </a:p>
          </p:txBody>
        </p:sp>
        <p:sp>
          <p:nvSpPr>
            <p:cNvPr id="117" name="CustomShape 5"/>
            <p:cNvSpPr/>
            <p:nvPr/>
          </p:nvSpPr>
          <p:spPr>
            <a:xfrm>
              <a:off x="5614920" y="5890320"/>
              <a:ext cx="2197800" cy="8197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spAutoFit/>
            </a:bodyPr>
            <a:lstStyle/>
            <a:p>
              <a:pPr algn="ctr">
                <a:lnSpc>
                  <a:spcPct val="100000"/>
                </a:lnSpc>
              </a:pPr>
              <a:r>
                <a:rPr lang="en-US" sz="1600" b="1" strike="noStrike" spc="-1">
                  <a:solidFill>
                    <a:srgbClr val="7889FB"/>
                  </a:solidFill>
                  <a:latin typeface="Droid Sans"/>
                  <a:ea typeface="DejaVu Sans"/>
                </a:rPr>
                <a:t>Sparsity Exploitation</a:t>
              </a:r>
              <a:r>
                <a:rPr lang="en-US" sz="1600" b="0" strike="noStrike" spc="-1">
                  <a:solidFill>
                    <a:srgbClr val="000000"/>
                  </a:solidFill>
                  <a:latin typeface="Droid Sans"/>
                  <a:ea typeface="DejaVu Sans"/>
                </a:rPr>
                <a:t> from Algorithms to HW</a:t>
              </a:r>
              <a:endParaRPr lang="de-DE" sz="1600" b="0" strike="noStrike" spc="-1">
                <a:latin typeface="Calibri"/>
              </a:endParaRPr>
            </a:p>
          </p:txBody>
        </p:sp>
        <p:pic>
          <p:nvPicPr>
            <p:cNvPr id="118" name="Picture 6"/>
            <p:cNvPicPr/>
            <p:nvPr/>
          </p:nvPicPr>
          <p:blipFill>
            <a:blip r:embed="rId2"/>
            <a:srcRect l="8265" t="9693" r="6904" b="11692"/>
            <a:stretch/>
          </p:blipFill>
          <p:spPr>
            <a:xfrm>
              <a:off x="6330960" y="4737960"/>
              <a:ext cx="812520" cy="752760"/>
            </a:xfrm>
            <a:prstGeom prst="rect">
              <a:avLst/>
            </a:prstGeom>
            <a:ln>
              <a:noFill/>
            </a:ln>
          </p:spPr>
        </p:pic>
        <p:grpSp>
          <p:nvGrpSpPr>
            <p:cNvPr id="119" name="Group 6"/>
            <p:cNvGrpSpPr/>
            <p:nvPr/>
          </p:nvGrpSpPr>
          <p:grpSpPr>
            <a:xfrm>
              <a:off x="5707800" y="4498920"/>
              <a:ext cx="495720" cy="479520"/>
              <a:chOff x="5707800" y="4498920"/>
              <a:chExt cx="495720" cy="479520"/>
            </a:xfrm>
          </p:grpSpPr>
          <p:grpSp>
            <p:nvGrpSpPr>
              <p:cNvPr id="120" name="Group 7"/>
              <p:cNvGrpSpPr/>
              <p:nvPr/>
            </p:nvGrpSpPr>
            <p:grpSpPr>
              <a:xfrm>
                <a:off x="5810040" y="4498920"/>
                <a:ext cx="393480" cy="381240"/>
                <a:chOff x="5810040" y="4498920"/>
                <a:chExt cx="393480" cy="381240"/>
              </a:xfrm>
            </p:grpSpPr>
            <p:grpSp>
              <p:nvGrpSpPr>
                <p:cNvPr id="121" name="Group 8"/>
                <p:cNvGrpSpPr/>
                <p:nvPr/>
              </p:nvGrpSpPr>
              <p:grpSpPr>
                <a:xfrm>
                  <a:off x="5811840" y="4737960"/>
                  <a:ext cx="391680" cy="142200"/>
                  <a:chOff x="5811840" y="4737960"/>
                  <a:chExt cx="391680" cy="142200"/>
                </a:xfrm>
              </p:grpSpPr>
              <p:sp>
                <p:nvSpPr>
                  <p:cNvPr id="122" name="CustomShape 9"/>
                  <p:cNvSpPr/>
                  <p:nvPr/>
                </p:nvSpPr>
                <p:spPr>
                  <a:xfrm>
                    <a:off x="5811840" y="4737960"/>
                    <a:ext cx="143640" cy="142200"/>
                  </a:xfrm>
                  <a:prstGeom prst="cube">
                    <a:avLst>
                      <a:gd name="adj" fmla="val 25000"/>
                    </a:avLst>
                  </a:prstGeom>
                  <a:solidFill>
                    <a:schemeClr val="accent1"/>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3" name="CustomShape 10"/>
                  <p:cNvSpPr/>
                  <p:nvPr/>
                </p:nvSpPr>
                <p:spPr>
                  <a:xfrm>
                    <a:off x="5935680" y="4737960"/>
                    <a:ext cx="143640" cy="142200"/>
                  </a:xfrm>
                  <a:prstGeom prst="cube">
                    <a:avLst>
                      <a:gd name="adj" fmla="val 25000"/>
                    </a:avLst>
                  </a:prstGeom>
                  <a:solidFill>
                    <a:schemeClr val="accent1"/>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4" name="CustomShape 11"/>
                  <p:cNvSpPr/>
                  <p:nvPr/>
                </p:nvSpPr>
                <p:spPr>
                  <a:xfrm>
                    <a:off x="6059880" y="4737960"/>
                    <a:ext cx="143640" cy="142200"/>
                  </a:xfrm>
                  <a:prstGeom prst="cube">
                    <a:avLst>
                      <a:gd name="adj" fmla="val 25000"/>
                    </a:avLst>
                  </a:prstGeom>
                  <a:solidFill>
                    <a:schemeClr val="accent1"/>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grpSp>
            <p:grpSp>
              <p:nvGrpSpPr>
                <p:cNvPr id="125" name="Group 12"/>
                <p:cNvGrpSpPr/>
                <p:nvPr/>
              </p:nvGrpSpPr>
              <p:grpSpPr>
                <a:xfrm>
                  <a:off x="5810040" y="4618440"/>
                  <a:ext cx="391680" cy="142200"/>
                  <a:chOff x="5810040" y="4618440"/>
                  <a:chExt cx="391680" cy="142200"/>
                </a:xfrm>
              </p:grpSpPr>
              <p:sp>
                <p:nvSpPr>
                  <p:cNvPr id="126" name="CustomShape 13"/>
                  <p:cNvSpPr/>
                  <p:nvPr/>
                </p:nvSpPr>
                <p:spPr>
                  <a:xfrm>
                    <a:off x="5810040" y="4618440"/>
                    <a:ext cx="143640" cy="142200"/>
                  </a:xfrm>
                  <a:prstGeom prst="cube">
                    <a:avLst>
                      <a:gd name="adj" fmla="val 25000"/>
                    </a:avLst>
                  </a:prstGeom>
                  <a:solidFill>
                    <a:schemeClr val="accent1"/>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7" name="CustomShape 14"/>
                  <p:cNvSpPr/>
                  <p:nvPr/>
                </p:nvSpPr>
                <p:spPr>
                  <a:xfrm>
                    <a:off x="5934240" y="4618440"/>
                    <a:ext cx="143640" cy="142200"/>
                  </a:xfrm>
                  <a:prstGeom prst="cube">
                    <a:avLst>
                      <a:gd name="adj" fmla="val 25000"/>
                    </a:avLst>
                  </a:prstGeom>
                  <a:solidFill>
                    <a:schemeClr val="accent1"/>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8" name="CustomShape 15"/>
                  <p:cNvSpPr/>
                  <p:nvPr/>
                </p:nvSpPr>
                <p:spPr>
                  <a:xfrm>
                    <a:off x="6058080" y="4618440"/>
                    <a:ext cx="143640" cy="142200"/>
                  </a:xfrm>
                  <a:prstGeom prst="cube">
                    <a:avLst>
                      <a:gd name="adj" fmla="val 25000"/>
                    </a:avLst>
                  </a:prstGeom>
                  <a:solidFill>
                    <a:schemeClr val="accent1"/>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grpSp>
            <p:grpSp>
              <p:nvGrpSpPr>
                <p:cNvPr id="129" name="Group 16"/>
                <p:cNvGrpSpPr/>
                <p:nvPr/>
              </p:nvGrpSpPr>
              <p:grpSpPr>
                <a:xfrm>
                  <a:off x="5810040" y="4498920"/>
                  <a:ext cx="392040" cy="142200"/>
                  <a:chOff x="5810040" y="4498920"/>
                  <a:chExt cx="392040" cy="142200"/>
                </a:xfrm>
              </p:grpSpPr>
              <p:sp>
                <p:nvSpPr>
                  <p:cNvPr id="130" name="CustomShape 17"/>
                  <p:cNvSpPr/>
                  <p:nvPr/>
                </p:nvSpPr>
                <p:spPr>
                  <a:xfrm>
                    <a:off x="5810040" y="4498920"/>
                    <a:ext cx="143640" cy="142200"/>
                  </a:xfrm>
                  <a:prstGeom prst="cube">
                    <a:avLst>
                      <a:gd name="adj" fmla="val 25000"/>
                    </a:avLst>
                  </a:prstGeom>
                  <a:solidFill>
                    <a:schemeClr val="accent1"/>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31" name="CustomShape 18"/>
                  <p:cNvSpPr/>
                  <p:nvPr/>
                </p:nvSpPr>
                <p:spPr>
                  <a:xfrm>
                    <a:off x="5934240" y="4498920"/>
                    <a:ext cx="143640" cy="142200"/>
                  </a:xfrm>
                  <a:prstGeom prst="cube">
                    <a:avLst>
                      <a:gd name="adj" fmla="val 25000"/>
                    </a:avLst>
                  </a:prstGeom>
                  <a:solidFill>
                    <a:schemeClr val="accent1"/>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32" name="CustomShape 19"/>
                  <p:cNvSpPr/>
                  <p:nvPr/>
                </p:nvSpPr>
                <p:spPr>
                  <a:xfrm>
                    <a:off x="6058440" y="4498920"/>
                    <a:ext cx="143640" cy="142200"/>
                  </a:xfrm>
                  <a:prstGeom prst="cube">
                    <a:avLst>
                      <a:gd name="adj" fmla="val 25000"/>
                    </a:avLst>
                  </a:prstGeom>
                  <a:solidFill>
                    <a:schemeClr val="accent1"/>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grpSp>
          </p:grpSp>
          <p:grpSp>
            <p:nvGrpSpPr>
              <p:cNvPr id="133" name="Group 20"/>
              <p:cNvGrpSpPr/>
              <p:nvPr/>
            </p:nvGrpSpPr>
            <p:grpSpPr>
              <a:xfrm>
                <a:off x="5758920" y="4546800"/>
                <a:ext cx="393480" cy="381240"/>
                <a:chOff x="5758920" y="4546800"/>
                <a:chExt cx="393480" cy="381240"/>
              </a:xfrm>
            </p:grpSpPr>
            <p:grpSp>
              <p:nvGrpSpPr>
                <p:cNvPr id="134" name="Group 21"/>
                <p:cNvGrpSpPr/>
                <p:nvPr/>
              </p:nvGrpSpPr>
              <p:grpSpPr>
                <a:xfrm>
                  <a:off x="5760360" y="4785840"/>
                  <a:ext cx="392040" cy="142200"/>
                  <a:chOff x="5760360" y="4785840"/>
                  <a:chExt cx="392040" cy="142200"/>
                </a:xfrm>
              </p:grpSpPr>
              <p:sp>
                <p:nvSpPr>
                  <p:cNvPr id="135" name="CustomShape 22"/>
                  <p:cNvSpPr/>
                  <p:nvPr/>
                </p:nvSpPr>
                <p:spPr>
                  <a:xfrm>
                    <a:off x="5760360" y="4785840"/>
                    <a:ext cx="143640" cy="142200"/>
                  </a:xfrm>
                  <a:prstGeom prst="cube">
                    <a:avLst>
                      <a:gd name="adj" fmla="val 25000"/>
                    </a:avLst>
                  </a:prstGeom>
                  <a:solidFill>
                    <a:schemeClr val="accent1"/>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36" name="CustomShape 23"/>
                  <p:cNvSpPr/>
                  <p:nvPr/>
                </p:nvSpPr>
                <p:spPr>
                  <a:xfrm>
                    <a:off x="5884560" y="4785840"/>
                    <a:ext cx="143640" cy="142200"/>
                  </a:xfrm>
                  <a:prstGeom prst="cube">
                    <a:avLst>
                      <a:gd name="adj" fmla="val 25000"/>
                    </a:avLst>
                  </a:prstGeom>
                  <a:solidFill>
                    <a:schemeClr val="accent1"/>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37" name="CustomShape 24"/>
                  <p:cNvSpPr/>
                  <p:nvPr/>
                </p:nvSpPr>
                <p:spPr>
                  <a:xfrm>
                    <a:off x="6008760" y="4785840"/>
                    <a:ext cx="143640" cy="142200"/>
                  </a:xfrm>
                  <a:prstGeom prst="cube">
                    <a:avLst>
                      <a:gd name="adj" fmla="val 25000"/>
                    </a:avLst>
                  </a:prstGeom>
                  <a:solidFill>
                    <a:schemeClr val="accent1"/>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grpSp>
            <p:grpSp>
              <p:nvGrpSpPr>
                <p:cNvPr id="138" name="Group 25"/>
                <p:cNvGrpSpPr/>
                <p:nvPr/>
              </p:nvGrpSpPr>
              <p:grpSpPr>
                <a:xfrm>
                  <a:off x="5758920" y="4666680"/>
                  <a:ext cx="391680" cy="142200"/>
                  <a:chOff x="5758920" y="4666680"/>
                  <a:chExt cx="391680" cy="142200"/>
                </a:xfrm>
              </p:grpSpPr>
              <p:sp>
                <p:nvSpPr>
                  <p:cNvPr id="139" name="CustomShape 26"/>
                  <p:cNvSpPr/>
                  <p:nvPr/>
                </p:nvSpPr>
                <p:spPr>
                  <a:xfrm>
                    <a:off x="5758920" y="4666680"/>
                    <a:ext cx="143640" cy="142200"/>
                  </a:xfrm>
                  <a:prstGeom prst="cube">
                    <a:avLst>
                      <a:gd name="adj" fmla="val 25000"/>
                    </a:avLst>
                  </a:prstGeom>
                  <a:solidFill>
                    <a:schemeClr val="accent1"/>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40" name="CustomShape 27"/>
                  <p:cNvSpPr/>
                  <p:nvPr/>
                </p:nvSpPr>
                <p:spPr>
                  <a:xfrm>
                    <a:off x="5883120" y="4666680"/>
                    <a:ext cx="143640" cy="142200"/>
                  </a:xfrm>
                  <a:prstGeom prst="cube">
                    <a:avLst>
                      <a:gd name="adj" fmla="val 25000"/>
                    </a:avLst>
                  </a:prstGeom>
                  <a:solidFill>
                    <a:schemeClr val="accent1"/>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41" name="CustomShape 28"/>
                  <p:cNvSpPr/>
                  <p:nvPr/>
                </p:nvSpPr>
                <p:spPr>
                  <a:xfrm>
                    <a:off x="6006960" y="4666680"/>
                    <a:ext cx="143640" cy="142200"/>
                  </a:xfrm>
                  <a:prstGeom prst="cube">
                    <a:avLst>
                      <a:gd name="adj" fmla="val 25000"/>
                    </a:avLst>
                  </a:prstGeom>
                  <a:solidFill>
                    <a:srgbClr val="7889FB"/>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grpSp>
            <p:grpSp>
              <p:nvGrpSpPr>
                <p:cNvPr id="142" name="Group 29"/>
                <p:cNvGrpSpPr/>
                <p:nvPr/>
              </p:nvGrpSpPr>
              <p:grpSpPr>
                <a:xfrm>
                  <a:off x="5758920" y="4546800"/>
                  <a:ext cx="392040" cy="142200"/>
                  <a:chOff x="5758920" y="4546800"/>
                  <a:chExt cx="392040" cy="142200"/>
                </a:xfrm>
              </p:grpSpPr>
              <p:sp>
                <p:nvSpPr>
                  <p:cNvPr id="143" name="CustomShape 30"/>
                  <p:cNvSpPr/>
                  <p:nvPr/>
                </p:nvSpPr>
                <p:spPr>
                  <a:xfrm>
                    <a:off x="5758920" y="4546800"/>
                    <a:ext cx="143640" cy="142200"/>
                  </a:xfrm>
                  <a:prstGeom prst="cube">
                    <a:avLst>
                      <a:gd name="adj" fmla="val 25000"/>
                    </a:avLst>
                  </a:prstGeom>
                  <a:solidFill>
                    <a:schemeClr val="accent1"/>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44" name="CustomShape 31"/>
                  <p:cNvSpPr/>
                  <p:nvPr/>
                </p:nvSpPr>
                <p:spPr>
                  <a:xfrm>
                    <a:off x="5883120" y="4546800"/>
                    <a:ext cx="143640" cy="142200"/>
                  </a:xfrm>
                  <a:prstGeom prst="cube">
                    <a:avLst>
                      <a:gd name="adj" fmla="val 25000"/>
                    </a:avLst>
                  </a:prstGeom>
                  <a:solidFill>
                    <a:srgbClr val="7889FB"/>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45" name="CustomShape 32"/>
                  <p:cNvSpPr/>
                  <p:nvPr/>
                </p:nvSpPr>
                <p:spPr>
                  <a:xfrm>
                    <a:off x="6007320" y="4546800"/>
                    <a:ext cx="143640" cy="142200"/>
                  </a:xfrm>
                  <a:prstGeom prst="cube">
                    <a:avLst>
                      <a:gd name="adj" fmla="val 25000"/>
                    </a:avLst>
                  </a:prstGeom>
                  <a:solidFill>
                    <a:srgbClr val="7889FB"/>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grpSp>
          </p:grpSp>
          <p:grpSp>
            <p:nvGrpSpPr>
              <p:cNvPr id="146" name="Group 33"/>
              <p:cNvGrpSpPr/>
              <p:nvPr/>
            </p:nvGrpSpPr>
            <p:grpSpPr>
              <a:xfrm>
                <a:off x="5707800" y="4597200"/>
                <a:ext cx="393480" cy="381240"/>
                <a:chOff x="5707800" y="4597200"/>
                <a:chExt cx="393480" cy="381240"/>
              </a:xfrm>
            </p:grpSpPr>
            <p:grpSp>
              <p:nvGrpSpPr>
                <p:cNvPr id="147" name="Group 34"/>
                <p:cNvGrpSpPr/>
                <p:nvPr/>
              </p:nvGrpSpPr>
              <p:grpSpPr>
                <a:xfrm>
                  <a:off x="5709240" y="4836240"/>
                  <a:ext cx="392040" cy="142200"/>
                  <a:chOff x="5709240" y="4836240"/>
                  <a:chExt cx="392040" cy="142200"/>
                </a:xfrm>
              </p:grpSpPr>
              <p:sp>
                <p:nvSpPr>
                  <p:cNvPr id="148" name="CustomShape 35"/>
                  <p:cNvSpPr/>
                  <p:nvPr/>
                </p:nvSpPr>
                <p:spPr>
                  <a:xfrm>
                    <a:off x="5709240" y="4836240"/>
                    <a:ext cx="143640" cy="142200"/>
                  </a:xfrm>
                  <a:prstGeom prst="cube">
                    <a:avLst>
                      <a:gd name="adj" fmla="val 25000"/>
                    </a:avLst>
                  </a:prstGeom>
                  <a:solidFill>
                    <a:schemeClr val="accent1"/>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49" name="CustomShape 36"/>
                  <p:cNvSpPr/>
                  <p:nvPr/>
                </p:nvSpPr>
                <p:spPr>
                  <a:xfrm>
                    <a:off x="5833440" y="4836240"/>
                    <a:ext cx="143640" cy="142200"/>
                  </a:xfrm>
                  <a:prstGeom prst="cube">
                    <a:avLst>
                      <a:gd name="adj" fmla="val 25000"/>
                    </a:avLst>
                  </a:prstGeom>
                  <a:solidFill>
                    <a:schemeClr val="accent1"/>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0" name="CustomShape 37"/>
                  <p:cNvSpPr/>
                  <p:nvPr/>
                </p:nvSpPr>
                <p:spPr>
                  <a:xfrm>
                    <a:off x="5957640" y="4836240"/>
                    <a:ext cx="143640" cy="142200"/>
                  </a:xfrm>
                  <a:prstGeom prst="cube">
                    <a:avLst>
                      <a:gd name="adj" fmla="val 25000"/>
                    </a:avLst>
                  </a:prstGeom>
                  <a:solidFill>
                    <a:schemeClr val="accent1"/>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grpSp>
            <p:grpSp>
              <p:nvGrpSpPr>
                <p:cNvPr id="151" name="Group 38"/>
                <p:cNvGrpSpPr/>
                <p:nvPr/>
              </p:nvGrpSpPr>
              <p:grpSpPr>
                <a:xfrm>
                  <a:off x="5707800" y="4717080"/>
                  <a:ext cx="391680" cy="142200"/>
                  <a:chOff x="5707800" y="4717080"/>
                  <a:chExt cx="391680" cy="142200"/>
                </a:xfrm>
              </p:grpSpPr>
              <p:sp>
                <p:nvSpPr>
                  <p:cNvPr id="152" name="CustomShape 39"/>
                  <p:cNvSpPr/>
                  <p:nvPr/>
                </p:nvSpPr>
                <p:spPr>
                  <a:xfrm>
                    <a:off x="5707800" y="4717080"/>
                    <a:ext cx="143640" cy="142200"/>
                  </a:xfrm>
                  <a:prstGeom prst="cube">
                    <a:avLst>
                      <a:gd name="adj" fmla="val 25000"/>
                    </a:avLst>
                  </a:prstGeom>
                  <a:solidFill>
                    <a:schemeClr val="accent1"/>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3" name="CustomShape 40"/>
                  <p:cNvSpPr/>
                  <p:nvPr/>
                </p:nvSpPr>
                <p:spPr>
                  <a:xfrm>
                    <a:off x="5831640" y="4717080"/>
                    <a:ext cx="143640" cy="142200"/>
                  </a:xfrm>
                  <a:prstGeom prst="cube">
                    <a:avLst>
                      <a:gd name="adj" fmla="val 25000"/>
                    </a:avLst>
                  </a:prstGeom>
                  <a:solidFill>
                    <a:srgbClr val="7889FB"/>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4" name="CustomShape 41"/>
                  <p:cNvSpPr/>
                  <p:nvPr/>
                </p:nvSpPr>
                <p:spPr>
                  <a:xfrm>
                    <a:off x="5955840" y="4717080"/>
                    <a:ext cx="143640" cy="142200"/>
                  </a:xfrm>
                  <a:prstGeom prst="cube">
                    <a:avLst>
                      <a:gd name="adj" fmla="val 25000"/>
                    </a:avLst>
                  </a:prstGeom>
                  <a:solidFill>
                    <a:srgbClr val="7889FB"/>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grpSp>
            <p:grpSp>
              <p:nvGrpSpPr>
                <p:cNvPr id="155" name="Group 42"/>
                <p:cNvGrpSpPr/>
                <p:nvPr/>
              </p:nvGrpSpPr>
              <p:grpSpPr>
                <a:xfrm>
                  <a:off x="5707800" y="4597200"/>
                  <a:ext cx="392040" cy="142200"/>
                  <a:chOff x="5707800" y="4597200"/>
                  <a:chExt cx="392040" cy="142200"/>
                </a:xfrm>
              </p:grpSpPr>
              <p:sp>
                <p:nvSpPr>
                  <p:cNvPr id="156" name="CustomShape 43"/>
                  <p:cNvSpPr/>
                  <p:nvPr/>
                </p:nvSpPr>
                <p:spPr>
                  <a:xfrm>
                    <a:off x="5707800" y="4597200"/>
                    <a:ext cx="143640" cy="142200"/>
                  </a:xfrm>
                  <a:prstGeom prst="cube">
                    <a:avLst>
                      <a:gd name="adj" fmla="val 25000"/>
                    </a:avLst>
                  </a:prstGeom>
                  <a:solidFill>
                    <a:schemeClr val="accent1"/>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7" name="CustomShape 44"/>
                  <p:cNvSpPr/>
                  <p:nvPr/>
                </p:nvSpPr>
                <p:spPr>
                  <a:xfrm>
                    <a:off x="5832000" y="4597200"/>
                    <a:ext cx="143640" cy="142200"/>
                  </a:xfrm>
                  <a:prstGeom prst="cube">
                    <a:avLst>
                      <a:gd name="adj" fmla="val 25000"/>
                    </a:avLst>
                  </a:prstGeom>
                  <a:solidFill>
                    <a:srgbClr val="7889FB"/>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8" name="CustomShape 45"/>
                  <p:cNvSpPr/>
                  <p:nvPr/>
                </p:nvSpPr>
                <p:spPr>
                  <a:xfrm>
                    <a:off x="5956200" y="4597200"/>
                    <a:ext cx="143640" cy="142200"/>
                  </a:xfrm>
                  <a:prstGeom prst="cube">
                    <a:avLst>
                      <a:gd name="adj" fmla="val 25000"/>
                    </a:avLst>
                  </a:prstGeom>
                  <a:solidFill>
                    <a:srgbClr val="7889FB"/>
                  </a:solidFill>
                  <a:ln w="12600">
                    <a:solidFill>
                      <a:schemeClr val="tx1"/>
                    </a:solid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grpSp>
          </p:grpSp>
        </p:grpSp>
        <p:pic>
          <p:nvPicPr>
            <p:cNvPr id="159" name="Picture 8"/>
            <p:cNvPicPr/>
            <p:nvPr/>
          </p:nvPicPr>
          <p:blipFill>
            <a:blip r:embed="rId3"/>
            <a:stretch/>
          </p:blipFill>
          <p:spPr>
            <a:xfrm>
              <a:off x="7229520" y="4466160"/>
              <a:ext cx="496080" cy="666720"/>
            </a:xfrm>
            <a:prstGeom prst="rect">
              <a:avLst/>
            </a:prstGeom>
            <a:ln>
              <a:noFill/>
            </a:ln>
          </p:spPr>
        </p:pic>
        <p:sp>
          <p:nvSpPr>
            <p:cNvPr id="160" name="CustomShape 46"/>
            <p:cNvSpPr/>
            <p:nvPr/>
          </p:nvSpPr>
          <p:spPr>
            <a:xfrm>
              <a:off x="5642640" y="5077800"/>
              <a:ext cx="578880" cy="5763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spAutoFit/>
            </a:bodyPr>
            <a:lstStyle/>
            <a:p>
              <a:pPr algn="ctr">
                <a:lnSpc>
                  <a:spcPct val="100000"/>
                </a:lnSpc>
              </a:pPr>
              <a:r>
                <a:rPr lang="en-US" sz="1600" b="0" strike="noStrike" spc="-1">
                  <a:solidFill>
                    <a:srgbClr val="000000"/>
                  </a:solidFill>
                  <a:latin typeface="Droid Sans"/>
                  <a:ea typeface="DejaVu Sans"/>
                </a:rPr>
                <a:t>dense</a:t>
              </a:r>
              <a:endParaRPr lang="de-DE" sz="1600" b="0" strike="noStrike" spc="-1">
                <a:latin typeface="Calibri"/>
              </a:endParaRPr>
            </a:p>
          </p:txBody>
        </p:sp>
        <p:sp>
          <p:nvSpPr>
            <p:cNvPr id="161" name="CustomShape 47"/>
            <p:cNvSpPr/>
            <p:nvPr/>
          </p:nvSpPr>
          <p:spPr>
            <a:xfrm>
              <a:off x="6393960" y="4422960"/>
              <a:ext cx="578880" cy="5763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spAutoFit/>
            </a:bodyPr>
            <a:lstStyle/>
            <a:p>
              <a:pPr algn="ctr">
                <a:lnSpc>
                  <a:spcPct val="100000"/>
                </a:lnSpc>
              </a:pPr>
              <a:r>
                <a:rPr lang="en-US" sz="1600" b="0" strike="noStrike" spc="-1">
                  <a:solidFill>
                    <a:srgbClr val="000000"/>
                  </a:solidFill>
                  <a:latin typeface="Droid Sans"/>
                  <a:ea typeface="DejaVu Sans"/>
                </a:rPr>
                <a:t>graph</a:t>
              </a:r>
              <a:endParaRPr lang="de-DE" sz="1600" b="0" strike="noStrike" spc="-1">
                <a:latin typeface="Calibri"/>
              </a:endParaRPr>
            </a:p>
          </p:txBody>
        </p:sp>
        <p:sp>
          <p:nvSpPr>
            <p:cNvPr id="162" name="CustomShape 48"/>
            <p:cNvSpPr/>
            <p:nvPr/>
          </p:nvSpPr>
          <p:spPr>
            <a:xfrm>
              <a:off x="7088040" y="5061600"/>
              <a:ext cx="816840" cy="3333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spAutoFit/>
            </a:bodyPr>
            <a:lstStyle/>
            <a:p>
              <a:pPr algn="ctr">
                <a:lnSpc>
                  <a:spcPct val="100000"/>
                </a:lnSpc>
              </a:pPr>
              <a:r>
                <a:rPr lang="en-US" sz="1600" b="0" strike="noStrike" spc="-1">
                  <a:solidFill>
                    <a:srgbClr val="000000"/>
                  </a:solidFill>
                  <a:latin typeface="Droid Sans"/>
                  <a:ea typeface="DejaVu Sans"/>
                </a:rPr>
                <a:t>sparse</a:t>
              </a:r>
              <a:endParaRPr lang="de-DE" sz="1600" b="0" strike="noStrike" spc="-1">
                <a:latin typeface="Calibri"/>
              </a:endParaRPr>
            </a:p>
          </p:txBody>
        </p:sp>
        <p:sp>
          <p:nvSpPr>
            <p:cNvPr id="163" name="CustomShape 49"/>
            <p:cNvSpPr/>
            <p:nvPr/>
          </p:nvSpPr>
          <p:spPr>
            <a:xfrm>
              <a:off x="6098760" y="5421600"/>
              <a:ext cx="1186560" cy="5763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spAutoFit/>
            </a:bodyPr>
            <a:lstStyle/>
            <a:p>
              <a:pPr algn="ctr">
                <a:lnSpc>
                  <a:spcPct val="100000"/>
                </a:lnSpc>
              </a:pPr>
              <a:r>
                <a:rPr lang="en-US" sz="1600" b="0" strike="noStrike" spc="-1">
                  <a:solidFill>
                    <a:srgbClr val="000000"/>
                  </a:solidFill>
                  <a:latin typeface="Droid Sans"/>
                  <a:ea typeface="DejaVu Sans"/>
                </a:rPr>
                <a:t>compressed</a:t>
              </a:r>
              <a:endParaRPr lang="de-DE" sz="1600" b="0" strike="noStrike" spc="-1">
                <a:latin typeface="Calibri"/>
              </a:endParaRPr>
            </a:p>
          </p:txBody>
        </p:sp>
      </p:grpSp>
      <p:grpSp>
        <p:nvGrpSpPr>
          <p:cNvPr id="164" name="Group 50"/>
          <p:cNvGrpSpPr/>
          <p:nvPr/>
        </p:nvGrpSpPr>
        <p:grpSpPr>
          <a:xfrm>
            <a:off x="7977240" y="3696840"/>
            <a:ext cx="1990440" cy="2877840"/>
            <a:chOff x="7977240" y="3696840"/>
            <a:chExt cx="1990440" cy="2877840"/>
          </a:xfrm>
        </p:grpSpPr>
        <p:grpSp>
          <p:nvGrpSpPr>
            <p:cNvPr id="165" name="Group 51"/>
            <p:cNvGrpSpPr/>
            <p:nvPr/>
          </p:nvGrpSpPr>
          <p:grpSpPr>
            <a:xfrm>
              <a:off x="7977240" y="3696840"/>
              <a:ext cx="1990440" cy="2736720"/>
              <a:chOff x="7977240" y="3696840"/>
              <a:chExt cx="1990440" cy="2736720"/>
            </a:xfrm>
          </p:grpSpPr>
          <p:sp>
            <p:nvSpPr>
              <p:cNvPr id="166" name="CustomShape 52"/>
              <p:cNvSpPr/>
              <p:nvPr/>
            </p:nvSpPr>
            <p:spPr>
              <a:xfrm>
                <a:off x="8258040" y="3696840"/>
                <a:ext cx="1383480" cy="576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600" b="1" strike="noStrike" spc="-1">
                    <a:solidFill>
                      <a:srgbClr val="000000"/>
                    </a:solidFill>
                    <a:latin typeface="Droid Sans"/>
                    <a:ea typeface="DejaVu Sans"/>
                  </a:rPr>
                  <a:t>#2 Data </a:t>
                </a:r>
                <a:br/>
                <a:r>
                  <a:rPr lang="en-US" sz="1600" b="1" strike="noStrike" spc="-1">
                    <a:solidFill>
                      <a:srgbClr val="000000"/>
                    </a:solidFill>
                    <a:latin typeface="Droid Sans"/>
                    <a:ea typeface="DejaVu Sans"/>
                  </a:rPr>
                  <a:t>Placement</a:t>
                </a:r>
                <a:endParaRPr lang="de-DE" sz="1600" b="0" strike="noStrike" spc="-1">
                  <a:latin typeface="Calibri"/>
                </a:endParaRPr>
              </a:p>
            </p:txBody>
          </p:sp>
          <p:pic>
            <p:nvPicPr>
              <p:cNvPr id="167" name="Picture 56"/>
              <p:cNvPicPr/>
              <p:nvPr/>
            </p:nvPicPr>
            <p:blipFill>
              <a:blip r:embed="rId4"/>
              <a:stretch/>
            </p:blipFill>
            <p:spPr>
              <a:xfrm>
                <a:off x="8042400" y="5924880"/>
                <a:ext cx="959400" cy="470160"/>
              </a:xfrm>
              <a:prstGeom prst="rect">
                <a:avLst/>
              </a:prstGeom>
              <a:ln>
                <a:noFill/>
              </a:ln>
            </p:spPr>
          </p:pic>
          <p:pic>
            <p:nvPicPr>
              <p:cNvPr id="168" name="Picture 57"/>
              <p:cNvPicPr/>
              <p:nvPr/>
            </p:nvPicPr>
            <p:blipFill>
              <a:blip r:embed="rId5"/>
              <a:stretch/>
            </p:blipFill>
            <p:spPr>
              <a:xfrm>
                <a:off x="8935920" y="5229000"/>
                <a:ext cx="1031760" cy="640440"/>
              </a:xfrm>
              <a:prstGeom prst="rect">
                <a:avLst/>
              </a:prstGeom>
              <a:ln>
                <a:noFill/>
              </a:ln>
            </p:spPr>
          </p:pic>
          <p:pic>
            <p:nvPicPr>
              <p:cNvPr id="169" name="Picture 58"/>
              <p:cNvPicPr/>
              <p:nvPr/>
            </p:nvPicPr>
            <p:blipFill>
              <a:blip r:embed="rId6"/>
              <a:stretch/>
            </p:blipFill>
            <p:spPr>
              <a:xfrm>
                <a:off x="8093880" y="4880880"/>
                <a:ext cx="369720" cy="494640"/>
              </a:xfrm>
              <a:prstGeom prst="rect">
                <a:avLst/>
              </a:prstGeom>
              <a:ln>
                <a:noFill/>
              </a:ln>
            </p:spPr>
          </p:pic>
          <p:pic>
            <p:nvPicPr>
              <p:cNvPr id="170" name="Picture 59"/>
              <p:cNvPicPr/>
              <p:nvPr/>
            </p:nvPicPr>
            <p:blipFill>
              <a:blip r:embed="rId6"/>
              <a:stretch/>
            </p:blipFill>
            <p:spPr>
              <a:xfrm>
                <a:off x="8178480" y="4965120"/>
                <a:ext cx="369720" cy="494640"/>
              </a:xfrm>
              <a:prstGeom prst="rect">
                <a:avLst/>
              </a:prstGeom>
              <a:ln>
                <a:noFill/>
              </a:ln>
            </p:spPr>
          </p:pic>
          <p:sp>
            <p:nvSpPr>
              <p:cNvPr id="171" name="CustomShape 53"/>
              <p:cNvSpPr/>
              <p:nvPr/>
            </p:nvSpPr>
            <p:spPr>
              <a:xfrm>
                <a:off x="7977240" y="4412160"/>
                <a:ext cx="1953720" cy="5763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spAutoFit/>
              </a:bodyPr>
              <a:lstStyle/>
              <a:p>
                <a:pPr algn="ctr">
                  <a:lnSpc>
                    <a:spcPct val="100000"/>
                  </a:lnSpc>
                </a:pPr>
                <a:r>
                  <a:rPr lang="en-US" sz="1600" b="0" strike="noStrike" spc="-1">
                    <a:solidFill>
                      <a:srgbClr val="000000"/>
                    </a:solidFill>
                    <a:latin typeface="Droid Sans"/>
                    <a:ea typeface="DejaVu Sans"/>
                  </a:rPr>
                  <a:t>Local vs </a:t>
                </a:r>
                <a:r>
                  <a:rPr lang="en-US" sz="1600" b="1" strike="noStrike" spc="-1">
                    <a:solidFill>
                      <a:srgbClr val="F70146"/>
                    </a:solidFill>
                    <a:latin typeface="Droid Sans"/>
                    <a:ea typeface="DejaVu Sans"/>
                  </a:rPr>
                  <a:t>distributed</a:t>
                </a:r>
                <a:endParaRPr lang="de-DE" sz="1600" b="0" strike="noStrike" spc="-1">
                  <a:latin typeface="Calibri"/>
                </a:endParaRPr>
              </a:p>
            </p:txBody>
          </p:sp>
          <p:sp>
            <p:nvSpPr>
              <p:cNvPr id="172" name="CustomShape 54"/>
              <p:cNvSpPr/>
              <p:nvPr/>
            </p:nvSpPr>
            <p:spPr>
              <a:xfrm>
                <a:off x="8282880" y="4729680"/>
                <a:ext cx="1291680" cy="5767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spAutoFit/>
              </a:bodyPr>
              <a:lstStyle/>
              <a:p>
                <a:pPr algn="ctr">
                  <a:lnSpc>
                    <a:spcPct val="100000"/>
                  </a:lnSpc>
                </a:pPr>
                <a:r>
                  <a:rPr lang="en-US" sz="1600" b="0" strike="noStrike" spc="-1">
                    <a:solidFill>
                      <a:srgbClr val="000000"/>
                    </a:solidFill>
                    <a:latin typeface="Droid Sans"/>
                    <a:ea typeface="DejaVu Sans"/>
                  </a:rPr>
                  <a:t>CPUs/</a:t>
                </a:r>
                <a:br/>
                <a:r>
                  <a:rPr lang="en-US" sz="1600" b="0" strike="noStrike" spc="-1">
                    <a:solidFill>
                      <a:srgbClr val="000000"/>
                    </a:solidFill>
                    <a:latin typeface="Droid Sans"/>
                    <a:ea typeface="DejaVu Sans"/>
                  </a:rPr>
                  <a:t>NUMA</a:t>
                </a:r>
                <a:endParaRPr lang="de-DE" sz="1600" b="0" strike="noStrike" spc="-1">
                  <a:latin typeface="Calibri"/>
                </a:endParaRPr>
              </a:p>
            </p:txBody>
          </p:sp>
          <p:sp>
            <p:nvSpPr>
              <p:cNvPr id="173" name="CustomShape 55"/>
              <p:cNvSpPr/>
              <p:nvPr/>
            </p:nvSpPr>
            <p:spPr>
              <a:xfrm>
                <a:off x="8289360" y="5495040"/>
                <a:ext cx="863280" cy="3333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spAutoFit/>
              </a:bodyPr>
              <a:lstStyle/>
              <a:p>
                <a:pPr algn="ctr">
                  <a:lnSpc>
                    <a:spcPct val="100000"/>
                  </a:lnSpc>
                </a:pPr>
                <a:r>
                  <a:rPr lang="en-US" sz="1600" b="0" strike="noStrike" spc="-1">
                    <a:solidFill>
                      <a:srgbClr val="000000"/>
                    </a:solidFill>
                    <a:latin typeface="Droid Sans"/>
                    <a:ea typeface="DejaVu Sans"/>
                  </a:rPr>
                  <a:t>GPUs</a:t>
                </a:r>
                <a:endParaRPr lang="de-DE" sz="1600" b="0" strike="noStrike" spc="-1">
                  <a:latin typeface="Calibri"/>
                </a:endParaRPr>
              </a:p>
            </p:txBody>
          </p:sp>
          <p:sp>
            <p:nvSpPr>
              <p:cNvPr id="174" name="CustomShape 56"/>
              <p:cNvSpPr/>
              <p:nvPr/>
            </p:nvSpPr>
            <p:spPr>
              <a:xfrm>
                <a:off x="9072360" y="5856840"/>
                <a:ext cx="863280" cy="57672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spAutoFit/>
              </a:bodyPr>
              <a:lstStyle/>
              <a:p>
                <a:pPr algn="ctr">
                  <a:lnSpc>
                    <a:spcPct val="100000"/>
                  </a:lnSpc>
                </a:pPr>
                <a:r>
                  <a:rPr lang="en-US" sz="1600" b="0" strike="noStrike" spc="-1">
                    <a:solidFill>
                      <a:srgbClr val="000000"/>
                    </a:solidFill>
                    <a:latin typeface="Droid Sans"/>
                    <a:ea typeface="DejaVu Sans"/>
                  </a:rPr>
                  <a:t>FPGAs/</a:t>
                </a:r>
                <a:br/>
                <a:r>
                  <a:rPr lang="en-US" sz="1600" b="0" strike="noStrike" spc="-1">
                    <a:solidFill>
                      <a:srgbClr val="000000"/>
                    </a:solidFill>
                    <a:latin typeface="Droid Sans"/>
                    <a:ea typeface="DejaVu Sans"/>
                  </a:rPr>
                  <a:t>ASICs</a:t>
                </a:r>
                <a:endParaRPr lang="de-DE" sz="1600" b="0" strike="noStrike" spc="-1">
                  <a:latin typeface="Calibri"/>
                </a:endParaRPr>
              </a:p>
            </p:txBody>
          </p:sp>
        </p:grpSp>
        <p:pic>
          <p:nvPicPr>
            <p:cNvPr id="175" name="Picture 54"/>
            <p:cNvPicPr/>
            <p:nvPr/>
          </p:nvPicPr>
          <p:blipFill>
            <a:blip r:embed="rId7"/>
            <a:stretch/>
          </p:blipFill>
          <p:spPr>
            <a:xfrm>
              <a:off x="8779680" y="6202800"/>
              <a:ext cx="361080" cy="371880"/>
            </a:xfrm>
            <a:prstGeom prst="rect">
              <a:avLst/>
            </a:prstGeom>
            <a:ln>
              <a:noFill/>
            </a:ln>
          </p:spPr>
        </p:pic>
      </p:grpSp>
      <p:grpSp>
        <p:nvGrpSpPr>
          <p:cNvPr id="176" name="Group 57"/>
          <p:cNvGrpSpPr/>
          <p:nvPr/>
        </p:nvGrpSpPr>
        <p:grpSpPr>
          <a:xfrm>
            <a:off x="10013040" y="3695760"/>
            <a:ext cx="2006280" cy="2868120"/>
            <a:chOff x="10013040" y="3695760"/>
            <a:chExt cx="2006280" cy="2868120"/>
          </a:xfrm>
        </p:grpSpPr>
        <p:grpSp>
          <p:nvGrpSpPr>
            <p:cNvPr id="177" name="Group 58"/>
            <p:cNvGrpSpPr/>
            <p:nvPr/>
          </p:nvGrpSpPr>
          <p:grpSpPr>
            <a:xfrm>
              <a:off x="10013040" y="3695760"/>
              <a:ext cx="2006280" cy="2800800"/>
              <a:chOff x="10013040" y="3695760"/>
              <a:chExt cx="2006280" cy="2800800"/>
            </a:xfrm>
          </p:grpSpPr>
          <p:sp>
            <p:nvSpPr>
              <p:cNvPr id="178" name="CustomShape 59"/>
              <p:cNvSpPr/>
              <p:nvPr/>
            </p:nvSpPr>
            <p:spPr>
              <a:xfrm>
                <a:off x="10161360" y="3695760"/>
                <a:ext cx="1720440" cy="576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600" b="1" strike="noStrike" spc="-1">
                    <a:solidFill>
                      <a:srgbClr val="000000"/>
                    </a:solidFill>
                    <a:latin typeface="Droid Sans"/>
                    <a:ea typeface="DejaVu Sans"/>
                  </a:rPr>
                  <a:t>#3 Data </a:t>
                </a:r>
                <a:br/>
                <a:r>
                  <a:rPr lang="en-US" sz="1600" b="1" strike="noStrike" spc="-1">
                    <a:solidFill>
                      <a:srgbClr val="000000"/>
                    </a:solidFill>
                    <a:latin typeface="Droid Sans"/>
                    <a:ea typeface="DejaVu Sans"/>
                  </a:rPr>
                  <a:t>(Value) Types</a:t>
                </a:r>
                <a:endParaRPr lang="de-DE" sz="1600" b="0" strike="noStrike" spc="-1">
                  <a:latin typeface="Calibri"/>
                </a:endParaRPr>
              </a:p>
            </p:txBody>
          </p:sp>
          <p:pic>
            <p:nvPicPr>
              <p:cNvPr id="179" name="Picture 68"/>
              <p:cNvPicPr/>
              <p:nvPr/>
            </p:nvPicPr>
            <p:blipFill>
              <a:blip r:embed="rId8"/>
              <a:stretch/>
            </p:blipFill>
            <p:spPr>
              <a:xfrm>
                <a:off x="10225080" y="5353200"/>
                <a:ext cx="1583640" cy="1143360"/>
              </a:xfrm>
              <a:prstGeom prst="rect">
                <a:avLst/>
              </a:prstGeom>
              <a:ln>
                <a:noFill/>
              </a:ln>
            </p:spPr>
          </p:pic>
          <p:sp>
            <p:nvSpPr>
              <p:cNvPr id="180" name="CustomShape 60"/>
              <p:cNvSpPr/>
              <p:nvPr/>
            </p:nvSpPr>
            <p:spPr>
              <a:xfrm>
                <a:off x="10013040" y="4415040"/>
                <a:ext cx="2006280" cy="106308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spAutoFit/>
              </a:bodyPr>
              <a:lstStyle/>
              <a:p>
                <a:pPr algn="ctr">
                  <a:lnSpc>
                    <a:spcPct val="100000"/>
                  </a:lnSpc>
                </a:pPr>
                <a:r>
                  <a:rPr lang="en-US" sz="1600" b="0" strike="noStrike" spc="-1">
                    <a:solidFill>
                      <a:srgbClr val="000000"/>
                    </a:solidFill>
                    <a:latin typeface="Droid Sans"/>
                    <a:ea typeface="DejaVu Sans"/>
                  </a:rPr>
                  <a:t>FP32, FP64, INT8,</a:t>
                </a:r>
                <a:endParaRPr lang="de-DE" sz="1600" b="0" strike="noStrike" spc="-1">
                  <a:latin typeface="Calibri"/>
                </a:endParaRPr>
              </a:p>
              <a:p>
                <a:pPr algn="ctr">
                  <a:lnSpc>
                    <a:spcPct val="100000"/>
                  </a:lnSpc>
                </a:pPr>
                <a:r>
                  <a:rPr lang="en-US" sz="1600" b="0" strike="noStrike" spc="-1">
                    <a:solidFill>
                      <a:srgbClr val="000000"/>
                    </a:solidFill>
                    <a:latin typeface="Droid Sans"/>
                    <a:ea typeface="DejaVu Sans"/>
                  </a:rPr>
                  <a:t>INT32, INT64, UINT8, BF16, TF32, FlexPoint </a:t>
                </a:r>
                <a:endParaRPr lang="de-DE" sz="1600" b="0" strike="noStrike" spc="-1">
                  <a:latin typeface="Calibri"/>
                </a:endParaRPr>
              </a:p>
            </p:txBody>
          </p:sp>
        </p:grpSp>
        <p:sp>
          <p:nvSpPr>
            <p:cNvPr id="181" name="CustomShape 61"/>
            <p:cNvSpPr/>
            <p:nvPr/>
          </p:nvSpPr>
          <p:spPr>
            <a:xfrm>
              <a:off x="11374560" y="6098040"/>
              <a:ext cx="641880" cy="4658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spAutoFit/>
            </a:bodyPr>
            <a:lstStyle/>
            <a:p>
              <a:pPr algn="ctr">
                <a:lnSpc>
                  <a:spcPts val="1480"/>
                </a:lnSpc>
              </a:pPr>
              <a:r>
                <a:rPr lang="en-US" sz="1200" b="0" strike="noStrike" spc="-1">
                  <a:solidFill>
                    <a:srgbClr val="000000"/>
                  </a:solidFill>
                  <a:latin typeface="Droid Sans"/>
                  <a:ea typeface="DejaVu Sans"/>
                </a:rPr>
                <a:t>[NVIDIA </a:t>
              </a:r>
              <a:br/>
              <a:r>
                <a:rPr lang="en-US" sz="1200" b="0" strike="noStrike" spc="-1">
                  <a:solidFill>
                    <a:srgbClr val="000000"/>
                  </a:solidFill>
                  <a:latin typeface="Droid Sans"/>
                  <a:ea typeface="DejaVu Sans"/>
                </a:rPr>
                <a:t>A100]</a:t>
              </a:r>
              <a:endParaRPr lang="de-DE" sz="1200" b="0" strike="noStrike" spc="-1">
                <a:latin typeface="Calibri"/>
              </a:endParaRPr>
            </a:p>
          </p:txBody>
        </p:sp>
      </p:grpSp>
      <p:sp>
        <p:nvSpPr>
          <p:cNvPr id="182" name="CustomShape 62"/>
          <p:cNvSpPr/>
          <p:nvPr/>
        </p:nvSpPr>
        <p:spPr>
          <a:xfrm>
            <a:off x="3588480" y="720"/>
            <a:ext cx="5623560" cy="824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2000" b="1" strike="noStrike" spc="-1">
                <a:solidFill>
                  <a:srgbClr val="FFFFFF"/>
                </a:solidFill>
                <a:latin typeface="Wingdings"/>
                <a:ea typeface="DejaVu Sans"/>
              </a:rPr>
              <a:t></a:t>
            </a:r>
            <a:r>
              <a:rPr lang="en-US" sz="2000" b="1" strike="noStrike" spc="-1">
                <a:solidFill>
                  <a:srgbClr val="FFFFFF"/>
                </a:solidFill>
                <a:latin typeface="Droid Sans"/>
                <a:ea typeface="DejaVu Sans"/>
              </a:rPr>
              <a:t> DAPHNE Overall Objective:</a:t>
            </a:r>
            <a:endParaRPr lang="de-DE" sz="2000" b="0" strike="noStrike" spc="-1">
              <a:latin typeface="Calibri"/>
            </a:endParaRPr>
          </a:p>
          <a:p>
            <a:pPr algn="ctr">
              <a:lnSpc>
                <a:spcPct val="100000"/>
              </a:lnSpc>
            </a:pPr>
            <a:r>
              <a:rPr lang="en-US" sz="2000" b="1" strike="noStrike" spc="-1">
                <a:solidFill>
                  <a:srgbClr val="FFFFFF"/>
                </a:solidFill>
                <a:latin typeface="Droid Sans"/>
                <a:ea typeface="DejaVu Sans"/>
              </a:rPr>
              <a:t>Open and extensible system infrastructure</a:t>
            </a:r>
            <a:endParaRPr lang="de-DE" sz="2000" b="0" strike="noStrike" spc="-1">
              <a:latin typeface="Calibri"/>
            </a:endParaRPr>
          </a:p>
        </p:txBody>
      </p:sp>
      <p:sp>
        <p:nvSpPr>
          <p:cNvPr id="183" name="CustomShape 63"/>
          <p:cNvSpPr/>
          <p:nvPr/>
        </p:nvSpPr>
        <p:spPr>
          <a:xfrm>
            <a:off x="6346800" y="1001160"/>
            <a:ext cx="4250160" cy="455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1" strike="noStrike" spc="-1">
                <a:solidFill>
                  <a:srgbClr val="000000"/>
                </a:solidFill>
                <a:latin typeface="Droid Sans"/>
                <a:ea typeface="DejaVu Sans"/>
              </a:rPr>
              <a:t>Deployment Challenges</a:t>
            </a:r>
            <a:endParaRPr lang="de-DE" sz="2400" b="0" strike="noStrike" spc="-1">
              <a:latin typeface="Calibri"/>
            </a:endParaRPr>
          </a:p>
        </p:txBody>
      </p:sp>
      <p:sp>
        <p:nvSpPr>
          <p:cNvPr id="184" name="CustomShape 64"/>
          <p:cNvSpPr/>
          <p:nvPr/>
        </p:nvSpPr>
        <p:spPr>
          <a:xfrm>
            <a:off x="5121000" y="5610240"/>
            <a:ext cx="325440" cy="320040"/>
          </a:xfrm>
          <a:prstGeom prst="rightArrow">
            <a:avLst>
              <a:gd name="adj1" fmla="val 50000"/>
              <a:gd name="adj2" fmla="val 50000"/>
            </a:avLst>
          </a:prstGeom>
          <a:solidFill>
            <a:srgbClr val="7889FB"/>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85" name="CustomShape 65"/>
          <p:cNvSpPr/>
          <p:nvPr/>
        </p:nvSpPr>
        <p:spPr>
          <a:xfrm>
            <a:off x="6540840" y="1842840"/>
            <a:ext cx="1176840" cy="82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600" b="0" strike="noStrike" spc="-1">
                <a:solidFill>
                  <a:srgbClr val="000000"/>
                </a:solidFill>
                <a:latin typeface="Droid Sans"/>
                <a:ea typeface="DejaVu Sans"/>
              </a:rPr>
              <a:t>Different Systems/</a:t>
            </a:r>
            <a:br/>
            <a:r>
              <a:rPr lang="en-US" sz="1600" b="0" strike="noStrike" spc="-1">
                <a:solidFill>
                  <a:srgbClr val="000000"/>
                </a:solidFill>
                <a:latin typeface="Droid Sans"/>
                <a:ea typeface="DejaVu Sans"/>
              </a:rPr>
              <a:t>Libraries</a:t>
            </a:r>
            <a:endParaRPr lang="de-DE" sz="1600" b="0" strike="noStrike" spc="-1">
              <a:latin typeface="Calibri"/>
            </a:endParaRPr>
          </a:p>
        </p:txBody>
      </p:sp>
      <p:pic>
        <p:nvPicPr>
          <p:cNvPr id="186" name="Picture 79"/>
          <p:cNvPicPr/>
          <p:nvPr/>
        </p:nvPicPr>
        <p:blipFill>
          <a:blip r:embed="rId9"/>
          <a:stretch/>
        </p:blipFill>
        <p:spPr>
          <a:xfrm>
            <a:off x="7823520" y="1938960"/>
            <a:ext cx="3041280" cy="1082160"/>
          </a:xfrm>
          <a:prstGeom prst="rect">
            <a:avLst/>
          </a:prstGeom>
          <a:ln>
            <a:noFill/>
          </a:ln>
        </p:spPr>
      </p:pic>
      <p:sp>
        <p:nvSpPr>
          <p:cNvPr id="187" name="CustomShape 66"/>
          <p:cNvSpPr/>
          <p:nvPr/>
        </p:nvSpPr>
        <p:spPr>
          <a:xfrm>
            <a:off x="7527240" y="1499400"/>
            <a:ext cx="127620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600" b="0" strike="noStrike" spc="-1">
                <a:solidFill>
                  <a:srgbClr val="000000"/>
                </a:solidFill>
                <a:latin typeface="Droid Sans"/>
                <a:ea typeface="DejaVu Sans"/>
              </a:rPr>
              <a:t>Dev Teams</a:t>
            </a:r>
            <a:endParaRPr lang="de-DE" sz="1600" b="0" strike="noStrike" spc="-1">
              <a:latin typeface="Calibri"/>
            </a:endParaRPr>
          </a:p>
        </p:txBody>
      </p:sp>
      <p:sp>
        <p:nvSpPr>
          <p:cNvPr id="188" name="CustomShape 67"/>
          <p:cNvSpPr/>
          <p:nvPr/>
        </p:nvSpPr>
        <p:spPr>
          <a:xfrm>
            <a:off x="8830800" y="1495080"/>
            <a:ext cx="2344680" cy="33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600" b="0" strike="noStrike" spc="-1">
                <a:solidFill>
                  <a:srgbClr val="000000"/>
                </a:solidFill>
                <a:latin typeface="Droid Sans"/>
                <a:ea typeface="DejaVu Sans"/>
              </a:rPr>
              <a:t>Programming Models</a:t>
            </a:r>
            <a:endParaRPr lang="de-DE" sz="1600" b="0" strike="noStrike" spc="-1">
              <a:latin typeface="Calibri"/>
            </a:endParaRPr>
          </a:p>
        </p:txBody>
      </p:sp>
      <p:sp>
        <p:nvSpPr>
          <p:cNvPr id="189" name="CustomShape 68"/>
          <p:cNvSpPr/>
          <p:nvPr/>
        </p:nvSpPr>
        <p:spPr>
          <a:xfrm>
            <a:off x="10555560" y="2734200"/>
            <a:ext cx="1154880" cy="81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600" b="0" strike="noStrike" spc="-1">
                <a:solidFill>
                  <a:srgbClr val="000000"/>
                </a:solidFill>
                <a:latin typeface="Droid Sans"/>
                <a:ea typeface="DejaVu Sans"/>
              </a:rPr>
              <a:t>Resource Managers</a:t>
            </a:r>
            <a:endParaRPr lang="de-DE" sz="1600" b="0" strike="noStrike" spc="-1">
              <a:latin typeface="Calibri"/>
            </a:endParaRPr>
          </a:p>
        </p:txBody>
      </p:sp>
      <p:sp>
        <p:nvSpPr>
          <p:cNvPr id="190" name="CustomShape 69"/>
          <p:cNvSpPr/>
          <p:nvPr/>
        </p:nvSpPr>
        <p:spPr>
          <a:xfrm>
            <a:off x="10955880" y="1834560"/>
            <a:ext cx="1201320" cy="106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600" b="0" strike="noStrike" spc="-1">
                <a:solidFill>
                  <a:srgbClr val="000000"/>
                </a:solidFill>
                <a:latin typeface="Droid Sans"/>
                <a:ea typeface="DejaVu Sans"/>
              </a:rPr>
              <a:t>Cluster</a:t>
            </a:r>
            <a:br/>
            <a:r>
              <a:rPr lang="en-US" sz="1600" b="1" strike="noStrike" spc="-1">
                <a:solidFill>
                  <a:srgbClr val="F70146"/>
                </a:solidFill>
                <a:latin typeface="Droid Sans"/>
                <a:ea typeface="DejaVu Sans"/>
              </a:rPr>
              <a:t>Under-utilization</a:t>
            </a:r>
            <a:endParaRPr lang="de-DE" sz="1600" b="0" strike="noStrike" spc="-1">
              <a:latin typeface="Calibri"/>
            </a:endParaRPr>
          </a:p>
        </p:txBody>
      </p:sp>
      <p:sp>
        <p:nvSpPr>
          <p:cNvPr id="191" name="CustomShape 70"/>
          <p:cNvSpPr/>
          <p:nvPr/>
        </p:nvSpPr>
        <p:spPr>
          <a:xfrm>
            <a:off x="6831000" y="2734200"/>
            <a:ext cx="1176840" cy="57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600" b="0" strike="noStrike" spc="-1">
                <a:solidFill>
                  <a:srgbClr val="000000"/>
                </a:solidFill>
                <a:latin typeface="Droid Sans"/>
                <a:ea typeface="DejaVu Sans"/>
              </a:rPr>
              <a:t>Data/File Exchange</a:t>
            </a:r>
            <a:endParaRPr lang="de-DE" sz="1600" b="0" strike="noStrike" spc="-1">
              <a:latin typeface="Calibri"/>
            </a:endParaRPr>
          </a:p>
        </p:txBody>
      </p:sp>
      <p:sp>
        <p:nvSpPr>
          <p:cNvPr id="192" name="CustomShape 71"/>
          <p:cNvSpPr/>
          <p:nvPr/>
        </p:nvSpPr>
        <p:spPr>
          <a:xfrm rot="16200000">
            <a:off x="9805320" y="3346920"/>
            <a:ext cx="325440" cy="320040"/>
          </a:xfrm>
          <a:prstGeom prst="rightArrow">
            <a:avLst>
              <a:gd name="adj1" fmla="val 50000"/>
              <a:gd name="adj2" fmla="val 50000"/>
            </a:avLst>
          </a:prstGeom>
          <a:solidFill>
            <a:srgbClr val="7889FB"/>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85"/>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88"/>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89"/>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90"/>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4">
                                            <p:txEl>
                                              <p:pRg st="6" end="6"/>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14">
                                            <p:txEl>
                                              <p:pRg st="7" end="7"/>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14">
                                            <p:txEl>
                                              <p:pRg st="8" end="8"/>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14">
                                            <p:txEl>
                                              <p:pRg st="9" end="9"/>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114">
                                            <p:txEl>
                                              <p:pRg st="10" end="10"/>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114">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84"/>
                                        </p:tgtEl>
                                        <p:attrNameLst>
                                          <p:attrName>style.visibility</p:attrName>
                                        </p:attrNameLst>
                                      </p:cBhvr>
                                      <p:to>
                                        <p:strVal val="visible"/>
                                      </p:to>
                                    </p:set>
                                  </p:childTnLst>
                                </p:cTn>
                              </p:par>
                              <p:par>
                                <p:cTn id="37" presetID="1" presetClass="entr" fill="hold" nodeType="withEffect">
                                  <p:stCondLst>
                                    <p:cond delay="0"/>
                                  </p:stCondLst>
                                  <p:childTnLst>
                                    <p:set>
                                      <p:cBhvr>
                                        <p:cTn id="38" dur="1" fill="hold">
                                          <p:stCondLst>
                                            <p:cond delay="0"/>
                                          </p:stCondLst>
                                        </p:cTn>
                                        <p:tgtEl>
                                          <p:spTgt spid="1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76"/>
                                        </p:tgtEl>
                                        <p:attrNameLst>
                                          <p:attrName>style.visibility</p:attrName>
                                        </p:attrNameLst>
                                      </p:cBhvr>
                                      <p:to>
                                        <p:strVal val="visible"/>
                                      </p:to>
                                    </p:set>
                                  </p:childTnLst>
                                </p:cTn>
                              </p:par>
                              <p:par>
                                <p:cTn id="47" presetID="1" presetClass="entr" fill="hold" nodeType="withEffect">
                                  <p:stCondLst>
                                    <p:cond delay="0"/>
                                  </p:stCondLst>
                                  <p:childTnLst>
                                    <p:set>
                                      <p:cBhvr>
                                        <p:cTn id="48" dur="1" fill="hold">
                                          <p:stCondLst>
                                            <p:cond delay="0"/>
                                          </p:stCondLst>
                                        </p:cTn>
                                        <p:tgtEl>
                                          <p:spTgt spid="19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p:nvPr/>
        </p:nvSpPr>
        <p:spPr>
          <a:xfrm>
            <a:off x="9390240" y="365040"/>
            <a:ext cx="2431080" cy="618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94" name="CustomShape 2"/>
          <p:cNvSpPr/>
          <p:nvPr/>
        </p:nvSpPr>
        <p:spPr>
          <a:xfrm>
            <a:off x="838080" y="365040"/>
            <a:ext cx="8770680" cy="69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3600" b="0" strike="noStrike" spc="-1">
                <a:solidFill>
                  <a:srgbClr val="000000"/>
                </a:solidFill>
                <a:latin typeface="Droid Sans"/>
              </a:rPr>
              <a:t>Example Use Cases</a:t>
            </a:r>
            <a:endParaRPr lang="de-DE" sz="3600" b="0" strike="noStrike" spc="-1">
              <a:latin typeface="Calibri"/>
            </a:endParaRPr>
          </a:p>
        </p:txBody>
      </p:sp>
      <p:sp>
        <p:nvSpPr>
          <p:cNvPr id="195" name="CustomShape 3"/>
          <p:cNvSpPr/>
          <p:nvPr/>
        </p:nvSpPr>
        <p:spPr>
          <a:xfrm>
            <a:off x="838080" y="1272960"/>
            <a:ext cx="10514880" cy="490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7880">
              <a:lnSpc>
                <a:spcPct val="90000"/>
              </a:lnSpc>
              <a:spcBef>
                <a:spcPts val="1001"/>
              </a:spcBef>
              <a:buClr>
                <a:srgbClr val="000000"/>
              </a:buClr>
              <a:buFont typeface="Arial"/>
              <a:buChar char="•"/>
            </a:pPr>
            <a:r>
              <a:rPr lang="en-US" sz="2400" b="1" strike="noStrike" spc="-1">
                <a:solidFill>
                  <a:srgbClr val="000000"/>
                </a:solidFill>
                <a:latin typeface="Droid Sans"/>
              </a:rPr>
              <a:t>DLR Earth Observation</a:t>
            </a:r>
            <a:endParaRPr lang="de-DE" sz="2400" b="0" strike="noStrike" spc="-1">
              <a:latin typeface="Calibri"/>
            </a:endParaRPr>
          </a:p>
          <a:p>
            <a:pPr marL="685800" lvl="1" indent="-227880">
              <a:lnSpc>
                <a:spcPct val="90000"/>
              </a:lnSpc>
              <a:spcBef>
                <a:spcPts val="499"/>
              </a:spcBef>
              <a:buClr>
                <a:srgbClr val="7889FB"/>
              </a:buClr>
              <a:buFont typeface="Arial"/>
              <a:buChar char="•"/>
            </a:pPr>
            <a:r>
              <a:rPr lang="en-US" sz="2000" b="1" strike="noStrike" spc="-1">
                <a:solidFill>
                  <a:srgbClr val="7889FB"/>
                </a:solidFill>
                <a:latin typeface="Droid Sans"/>
              </a:rPr>
              <a:t>ESA Sentinel-1/2</a:t>
            </a:r>
            <a:r>
              <a:rPr lang="en-US" sz="2000" b="0" strike="noStrike" spc="-1">
                <a:solidFill>
                  <a:srgbClr val="000000"/>
                </a:solidFill>
                <a:latin typeface="Droid Sans"/>
              </a:rPr>
              <a:t> datasets </a:t>
            </a:r>
            <a:r>
              <a:rPr lang="en-US" sz="2000" b="0" strike="noStrike" spc="-1">
                <a:solidFill>
                  <a:srgbClr val="000000"/>
                </a:solidFill>
                <a:latin typeface="Wingdings"/>
              </a:rPr>
              <a:t></a:t>
            </a:r>
            <a:r>
              <a:rPr lang="en-US" sz="2000" b="0" strike="noStrike" spc="-1">
                <a:solidFill>
                  <a:srgbClr val="000000"/>
                </a:solidFill>
                <a:latin typeface="Droid Sans"/>
              </a:rPr>
              <a:t> 4PB/year</a:t>
            </a:r>
            <a:endParaRPr lang="de-DE" sz="20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Training of local climate zone classifiers on </a:t>
            </a:r>
            <a:r>
              <a:rPr lang="en-US" sz="2000" b="1" strike="noStrike" spc="-1">
                <a:solidFill>
                  <a:srgbClr val="7889FB"/>
                </a:solidFill>
                <a:latin typeface="Droid Sans"/>
              </a:rPr>
              <a:t>So2Sat LCZ42</a:t>
            </a:r>
            <a:r>
              <a:rPr lang="en-US" sz="2000" b="0" strike="noStrike" spc="-1">
                <a:solidFill>
                  <a:srgbClr val="000000"/>
                </a:solidFill>
                <a:latin typeface="Droid Sans"/>
              </a:rPr>
              <a:t> </a:t>
            </a:r>
            <a:br/>
            <a:r>
              <a:rPr lang="en-US" sz="2000" b="0" strike="noStrike" spc="-1">
                <a:solidFill>
                  <a:srgbClr val="000000"/>
                </a:solidFill>
                <a:latin typeface="Droid Sans"/>
              </a:rPr>
              <a:t>(15 experts, 400K instances, 10 labels each, ~55GB HDF5)</a:t>
            </a:r>
            <a:endParaRPr lang="de-DE" sz="2000" b="0" strike="noStrike" spc="-1">
              <a:latin typeface="Calibri"/>
            </a:endParaRPr>
          </a:p>
          <a:p>
            <a:pPr marL="685800" lvl="1" indent="-227880">
              <a:lnSpc>
                <a:spcPct val="90000"/>
              </a:lnSpc>
              <a:spcBef>
                <a:spcPts val="499"/>
              </a:spcBef>
              <a:buClr>
                <a:srgbClr val="F70146"/>
              </a:buClr>
              <a:buFont typeface="Arial"/>
              <a:buChar char="•"/>
            </a:pPr>
            <a:r>
              <a:rPr lang="en-US" sz="2000" b="1" strike="noStrike" spc="-1">
                <a:solidFill>
                  <a:srgbClr val="F70146"/>
                </a:solidFill>
                <a:latin typeface="Droid Sans"/>
              </a:rPr>
              <a:t>ML pipeline:</a:t>
            </a:r>
            <a:r>
              <a:rPr lang="en-US" sz="2000" b="0" strike="noStrike" spc="-1">
                <a:solidFill>
                  <a:srgbClr val="000000"/>
                </a:solidFill>
                <a:latin typeface="Droid Sans"/>
              </a:rPr>
              <a:t> preprocessing, </a:t>
            </a:r>
            <a:br/>
            <a:r>
              <a:rPr lang="en-US" sz="2000" b="0" strike="noStrike" spc="-1">
                <a:solidFill>
                  <a:srgbClr val="000000"/>
                </a:solidFill>
                <a:latin typeface="Droid Sans"/>
              </a:rPr>
              <a:t>ResNet-20, climate models</a:t>
            </a:r>
            <a:endParaRPr lang="de-DE" sz="2000" b="0" strike="noStrike" spc="-1">
              <a:latin typeface="Calibri"/>
            </a:endParaRPr>
          </a:p>
          <a:p>
            <a:pPr>
              <a:lnSpc>
                <a:spcPct val="100000"/>
              </a:lnSpc>
            </a:pPr>
            <a:endParaRPr lang="de-DE" sz="2000" b="0" strike="noStrike" spc="-1">
              <a:latin typeface="Calibri"/>
            </a:endParaRPr>
          </a:p>
          <a:p>
            <a:pPr marL="457200">
              <a:lnSpc>
                <a:spcPct val="90000"/>
              </a:lnSpc>
              <a:spcBef>
                <a:spcPts val="499"/>
              </a:spcBef>
              <a:tabLst>
                <a:tab pos="0" algn="l"/>
              </a:tabLst>
            </a:pPr>
            <a:endParaRPr lang="de-DE" sz="2000" b="0" strike="noStrike" spc="-1">
              <a:latin typeface="Calibri"/>
            </a:endParaRPr>
          </a:p>
          <a:p>
            <a:pPr marL="457200">
              <a:lnSpc>
                <a:spcPct val="90000"/>
              </a:lnSpc>
              <a:spcBef>
                <a:spcPts val="1001"/>
              </a:spcBef>
              <a:tabLst>
                <a:tab pos="0" algn="l"/>
              </a:tabLst>
            </a:pPr>
            <a:endParaRPr lang="de-DE" sz="2000" b="0" strike="noStrike" spc="-1">
              <a:latin typeface="Calibri"/>
            </a:endParaRPr>
          </a:p>
          <a:p>
            <a:pPr marL="228600" indent="-227880">
              <a:lnSpc>
                <a:spcPct val="90000"/>
              </a:lnSpc>
              <a:spcBef>
                <a:spcPts val="1001"/>
              </a:spcBef>
              <a:buClr>
                <a:srgbClr val="000000"/>
              </a:buClr>
              <a:buFont typeface="Arial"/>
              <a:buChar char="•"/>
              <a:tabLst>
                <a:tab pos="0" algn="l"/>
              </a:tabLst>
            </a:pPr>
            <a:r>
              <a:rPr lang="en-US" sz="2400" b="1" strike="noStrike" spc="-1">
                <a:solidFill>
                  <a:srgbClr val="000000"/>
                </a:solidFill>
                <a:latin typeface="Droid Sans"/>
              </a:rPr>
              <a:t>IFAT Semiconductor Ion Beam Tuning</a:t>
            </a:r>
            <a:endParaRPr lang="de-DE" sz="2400" b="0" strike="noStrike" spc="-1">
              <a:latin typeface="Calibri"/>
            </a:endParaRPr>
          </a:p>
          <a:p>
            <a:pPr marL="228600" indent="-227880">
              <a:lnSpc>
                <a:spcPct val="90000"/>
              </a:lnSpc>
              <a:spcBef>
                <a:spcPts val="1001"/>
              </a:spcBef>
              <a:buClr>
                <a:srgbClr val="000000"/>
              </a:buClr>
              <a:buFont typeface="Arial"/>
              <a:buChar char="•"/>
              <a:tabLst>
                <a:tab pos="0" algn="l"/>
              </a:tabLst>
            </a:pPr>
            <a:r>
              <a:rPr lang="en-US" sz="2400" b="1" strike="noStrike" spc="-1">
                <a:solidFill>
                  <a:srgbClr val="000000"/>
                </a:solidFill>
                <a:latin typeface="Droid Sans"/>
              </a:rPr>
              <a:t>KAI Semiconductor Material Degradation</a:t>
            </a:r>
            <a:endParaRPr lang="de-DE" sz="2400" b="0" strike="noStrike" spc="-1">
              <a:latin typeface="Calibri"/>
            </a:endParaRPr>
          </a:p>
          <a:p>
            <a:pPr marL="228600" indent="-227880">
              <a:lnSpc>
                <a:spcPct val="90000"/>
              </a:lnSpc>
              <a:spcBef>
                <a:spcPts val="1001"/>
              </a:spcBef>
              <a:buClr>
                <a:srgbClr val="000000"/>
              </a:buClr>
              <a:buFont typeface="Arial"/>
              <a:buChar char="•"/>
              <a:tabLst>
                <a:tab pos="0" algn="l"/>
              </a:tabLst>
            </a:pPr>
            <a:r>
              <a:rPr lang="en-US" sz="2400" b="1" strike="noStrike" spc="-1">
                <a:solidFill>
                  <a:srgbClr val="000000"/>
                </a:solidFill>
                <a:latin typeface="Droid Sans"/>
              </a:rPr>
              <a:t>AVL Vehicle Development Process </a:t>
            </a:r>
            <a:r>
              <a:rPr lang="en-US" sz="2400" b="0" strike="noStrike" spc="-1">
                <a:solidFill>
                  <a:srgbClr val="000000"/>
                </a:solidFill>
                <a:latin typeface="Droid Sans"/>
              </a:rPr>
              <a:t>(ejector geometries, KPIs)</a:t>
            </a:r>
            <a:endParaRPr lang="de-DE" sz="2400" b="0" strike="noStrike" spc="-1">
              <a:latin typeface="Calibri"/>
            </a:endParaRPr>
          </a:p>
          <a:p>
            <a:pPr>
              <a:lnSpc>
                <a:spcPct val="90000"/>
              </a:lnSpc>
              <a:spcBef>
                <a:spcPts val="1001"/>
              </a:spcBef>
              <a:tabLst>
                <a:tab pos="0" algn="l"/>
              </a:tabLst>
            </a:pPr>
            <a:endParaRPr lang="de-DE" sz="2400" b="0" strike="noStrike" spc="-1">
              <a:latin typeface="Calibri"/>
            </a:endParaRPr>
          </a:p>
          <a:p>
            <a:pPr marL="228600" indent="-227880">
              <a:lnSpc>
                <a:spcPct val="50000"/>
              </a:lnSpc>
              <a:spcBef>
                <a:spcPts val="1001"/>
              </a:spcBef>
              <a:buClr>
                <a:srgbClr val="000000"/>
              </a:buClr>
              <a:buFont typeface="Arial"/>
              <a:buChar char="•"/>
              <a:tabLst>
                <a:tab pos="0" algn="l"/>
              </a:tabLst>
            </a:pPr>
            <a:r>
              <a:rPr lang="en-US" sz="2400" b="1" strike="noStrike" spc="-1">
                <a:solidFill>
                  <a:srgbClr val="000000"/>
                </a:solidFill>
                <a:latin typeface="Droid Sans"/>
              </a:rPr>
              <a:t>ML-assisted simulations, data cleaning, augmentation</a:t>
            </a:r>
            <a:endParaRPr lang="de-DE" sz="2400" b="0" strike="noStrike" spc="-1">
              <a:latin typeface="Calibri"/>
            </a:endParaRPr>
          </a:p>
          <a:p>
            <a:pPr marL="228600" indent="-227880">
              <a:lnSpc>
                <a:spcPct val="50000"/>
              </a:lnSpc>
              <a:spcBef>
                <a:spcPts val="1001"/>
              </a:spcBef>
              <a:buClr>
                <a:srgbClr val="000000"/>
              </a:buClr>
              <a:buFont typeface="Arial"/>
              <a:buChar char="•"/>
              <a:tabLst>
                <a:tab pos="0" algn="l"/>
              </a:tabLst>
            </a:pPr>
            <a:r>
              <a:rPr lang="en-US" sz="2400" b="1" strike="noStrike" spc="-1">
                <a:solidFill>
                  <a:srgbClr val="000000"/>
                </a:solidFill>
                <a:latin typeface="Droid Sans"/>
              </a:rPr>
              <a:t> </a:t>
            </a:r>
            <a:endParaRPr lang="de-DE" sz="2400" b="0" strike="noStrike" spc="-1">
              <a:latin typeface="Calibri"/>
            </a:endParaRPr>
          </a:p>
        </p:txBody>
      </p:sp>
      <p:sp>
        <p:nvSpPr>
          <p:cNvPr id="196" name="CustomShape 4"/>
          <p:cNvSpPr/>
          <p:nvPr/>
        </p:nvSpPr>
        <p:spPr>
          <a:xfrm>
            <a:off x="6682320" y="1221480"/>
            <a:ext cx="4676760" cy="28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n-US" sz="1300" b="0" strike="noStrike" spc="-1">
                <a:solidFill>
                  <a:srgbClr val="000000"/>
                </a:solidFill>
                <a:latin typeface="Droid Sans"/>
                <a:ea typeface="DejaVu Sans"/>
              </a:rPr>
              <a:t>[So2Sat LC42: </a:t>
            </a:r>
            <a:r>
              <a:rPr lang="en-US" sz="1300" b="0" u="sng" strike="noStrike" spc="-1">
                <a:solidFill>
                  <a:srgbClr val="7889FB"/>
                </a:solidFill>
                <a:uFillTx/>
                <a:latin typeface="Droid Sans"/>
                <a:ea typeface="DejaVu Sans"/>
                <a:hlinkClick r:id="rId2"/>
              </a:rPr>
              <a:t>https://mediatum.ub.tum.de/1454690</a:t>
            </a:r>
            <a:r>
              <a:rPr lang="en-US" sz="1300" b="0" strike="noStrike" spc="-1">
                <a:solidFill>
                  <a:srgbClr val="000000"/>
                </a:solidFill>
                <a:latin typeface="Droid Sans"/>
                <a:ea typeface="DejaVu Sans"/>
              </a:rPr>
              <a:t>] </a:t>
            </a:r>
            <a:endParaRPr lang="de-DE" sz="1300" b="0" strike="noStrike" spc="-1">
              <a:latin typeface="Calibri"/>
            </a:endParaRPr>
          </a:p>
        </p:txBody>
      </p:sp>
      <p:pic>
        <p:nvPicPr>
          <p:cNvPr id="197" name="Picture 4"/>
          <p:cNvPicPr/>
          <p:nvPr/>
        </p:nvPicPr>
        <p:blipFill>
          <a:blip r:embed="rId3"/>
          <a:stretch/>
        </p:blipFill>
        <p:spPr>
          <a:xfrm>
            <a:off x="11351160" y="600120"/>
            <a:ext cx="470160" cy="639360"/>
          </a:xfrm>
          <a:prstGeom prst="rect">
            <a:avLst/>
          </a:prstGeom>
          <a:ln w="25560">
            <a:solidFill>
              <a:srgbClr val="7889FB"/>
            </a:solidFill>
            <a:round/>
          </a:ln>
        </p:spPr>
      </p:pic>
      <p:sp>
        <p:nvSpPr>
          <p:cNvPr id="198" name="CustomShape 5"/>
          <p:cNvSpPr/>
          <p:nvPr/>
        </p:nvSpPr>
        <p:spPr>
          <a:xfrm>
            <a:off x="7652880" y="576720"/>
            <a:ext cx="3609000" cy="88164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spAutoFit/>
          </a:bodyPr>
          <a:lstStyle/>
          <a:p>
            <a:pPr algn="r">
              <a:lnSpc>
                <a:spcPct val="100000"/>
              </a:lnSpc>
            </a:pPr>
            <a:r>
              <a:rPr lang="en-US" sz="1300" b="0" strike="noStrike" spc="-1">
                <a:solidFill>
                  <a:srgbClr val="000000"/>
                </a:solidFill>
                <a:latin typeface="Droid Sans"/>
                <a:ea typeface="DejaVu Sans"/>
              </a:rPr>
              <a:t>[Xiao Xiang Zhu et al: So2Sat LCZ42: A Benchmark Dataset for the Classification of Global Local Climate Zones. </a:t>
            </a:r>
            <a:r>
              <a:rPr lang="en-US" sz="1300" b="1" strike="noStrike" spc="-1">
                <a:solidFill>
                  <a:srgbClr val="000000"/>
                </a:solidFill>
                <a:latin typeface="Droid Sans"/>
                <a:ea typeface="DejaVu Sans"/>
              </a:rPr>
              <a:t>GRSM 8(3) 2020</a:t>
            </a:r>
            <a:r>
              <a:rPr lang="en-US" sz="1300" b="0" strike="noStrike" spc="-1">
                <a:solidFill>
                  <a:srgbClr val="000000"/>
                </a:solidFill>
                <a:latin typeface="Droid Sans"/>
                <a:ea typeface="DejaVu Sans"/>
              </a:rPr>
              <a:t>]</a:t>
            </a:r>
            <a:endParaRPr lang="de-DE" sz="1300" b="0" strike="noStrike" spc="-1">
              <a:latin typeface="Calibri"/>
            </a:endParaRPr>
          </a:p>
        </p:txBody>
      </p:sp>
      <p:pic>
        <p:nvPicPr>
          <p:cNvPr id="199" name="Picture 6"/>
          <p:cNvPicPr/>
          <p:nvPr/>
        </p:nvPicPr>
        <p:blipFill>
          <a:blip r:embed="rId4"/>
          <a:stretch/>
        </p:blipFill>
        <p:spPr>
          <a:xfrm>
            <a:off x="9077040" y="1733760"/>
            <a:ext cx="2822760" cy="2491560"/>
          </a:xfrm>
          <a:prstGeom prst="rect">
            <a:avLst/>
          </a:prstGeom>
          <a:ln>
            <a:noFill/>
          </a:ln>
        </p:spPr>
      </p:pic>
      <p:pic>
        <p:nvPicPr>
          <p:cNvPr id="200" name="Picture 7"/>
          <p:cNvPicPr/>
          <p:nvPr/>
        </p:nvPicPr>
        <p:blipFill>
          <a:blip r:embed="rId5"/>
          <a:stretch/>
        </p:blipFill>
        <p:spPr>
          <a:xfrm>
            <a:off x="5697360" y="2765160"/>
            <a:ext cx="3201840" cy="1396800"/>
          </a:xfrm>
          <a:prstGeom prst="rect">
            <a:avLst/>
          </a:prstGeom>
          <a:ln>
            <a:noFill/>
          </a:ln>
        </p:spPr>
      </p:pic>
      <p:sp>
        <p:nvSpPr>
          <p:cNvPr id="201" name="Line 6"/>
          <p:cNvSpPr/>
          <p:nvPr/>
        </p:nvSpPr>
        <p:spPr>
          <a:xfrm>
            <a:off x="902520" y="5845680"/>
            <a:ext cx="6190200" cy="0"/>
          </a:xfrm>
          <a:prstGeom prst="line">
            <a:avLst/>
          </a:prstGeom>
          <a:ln w="19080">
            <a:solidFill>
              <a:schemeClr val="tx1"/>
            </a:solidFill>
            <a:prstDash val="dash"/>
          </a:ln>
        </p:spPr>
        <p:style>
          <a:lnRef idx="2">
            <a:schemeClr val="accent1"/>
          </a:lnRef>
          <a:fillRef idx="0">
            <a:schemeClr val="accent1"/>
          </a:fillRef>
          <a:effectRef idx="1">
            <a:schemeClr val="accent1"/>
          </a:effectRef>
          <a:fontRef idx="minor"/>
        </p:style>
      </p:sp>
      <p:pic>
        <p:nvPicPr>
          <p:cNvPr id="202" name="Picture 11" descr="https://daphne-eu.github.io/resources/AVL.jpg"/>
          <p:cNvPicPr/>
          <p:nvPr/>
        </p:nvPicPr>
        <p:blipFill>
          <a:blip r:embed="rId6"/>
          <a:stretch/>
        </p:blipFill>
        <p:spPr>
          <a:xfrm>
            <a:off x="11165760" y="5376960"/>
            <a:ext cx="685080" cy="281160"/>
          </a:xfrm>
          <a:prstGeom prst="rect">
            <a:avLst/>
          </a:prstGeom>
          <a:ln>
            <a:noFill/>
          </a:ln>
        </p:spPr>
      </p:pic>
      <p:pic>
        <p:nvPicPr>
          <p:cNvPr id="203" name="Picture 12" descr="https://daphne-eu.github.io/resources/DLR.jpg"/>
          <p:cNvPicPr/>
          <p:nvPr/>
        </p:nvPicPr>
        <p:blipFill>
          <a:blip r:embed="rId7"/>
          <a:stretch/>
        </p:blipFill>
        <p:spPr>
          <a:xfrm>
            <a:off x="6013440" y="1171080"/>
            <a:ext cx="685080" cy="570960"/>
          </a:xfrm>
          <a:prstGeom prst="rect">
            <a:avLst/>
          </a:prstGeom>
          <a:ln>
            <a:noFill/>
          </a:ln>
        </p:spPr>
      </p:pic>
      <p:pic>
        <p:nvPicPr>
          <p:cNvPr id="204" name="Picture 13" descr="https://daphne-eu.github.io/resources/Infineon.jpg"/>
          <p:cNvPicPr/>
          <p:nvPr/>
        </p:nvPicPr>
        <p:blipFill>
          <a:blip r:embed="rId8"/>
          <a:stretch/>
        </p:blipFill>
        <p:spPr>
          <a:xfrm>
            <a:off x="11147040" y="4416480"/>
            <a:ext cx="685080" cy="372600"/>
          </a:xfrm>
          <a:prstGeom prst="rect">
            <a:avLst/>
          </a:prstGeom>
          <a:ln>
            <a:noFill/>
          </a:ln>
        </p:spPr>
      </p:pic>
      <p:pic>
        <p:nvPicPr>
          <p:cNvPr id="205" name="Picture 14" descr="https://daphne-eu.github.io/resources/KAI.jpg"/>
          <p:cNvPicPr/>
          <p:nvPr/>
        </p:nvPicPr>
        <p:blipFill>
          <a:blip r:embed="rId9"/>
          <a:stretch/>
        </p:blipFill>
        <p:spPr>
          <a:xfrm>
            <a:off x="11165760" y="4913280"/>
            <a:ext cx="685080" cy="31932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95">
                                            <p:txEl>
                                              <p:pRg st="7" end="7"/>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95">
                                            <p:txEl>
                                              <p:pRg st="9" end="9"/>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95">
                                            <p:txEl>
                                              <p:pRg st="8" end="8"/>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95">
                                            <p:txEl>
                                              <p:pRg st="11" end="11"/>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95">
                                            <p:txEl>
                                              <p:pRg st="12" end="12"/>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01"/>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02"/>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204"/>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838080" y="365040"/>
            <a:ext cx="8770680" cy="69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3600" b="0" strike="noStrike" spc="-1">
                <a:solidFill>
                  <a:srgbClr val="000000"/>
                </a:solidFill>
                <a:latin typeface="Droid Sans"/>
              </a:rPr>
              <a:t>System Architecture</a:t>
            </a:r>
            <a:endParaRPr lang="de-DE" sz="3600" b="0" strike="noStrike" spc="-1">
              <a:latin typeface="Calibri"/>
            </a:endParaRPr>
          </a:p>
        </p:txBody>
      </p:sp>
      <p:pic>
        <p:nvPicPr>
          <p:cNvPr id="207" name="Content Placeholder 5"/>
          <p:cNvPicPr/>
          <p:nvPr/>
        </p:nvPicPr>
        <p:blipFill>
          <a:blip r:embed="rId2"/>
          <a:stretch/>
        </p:blipFill>
        <p:spPr>
          <a:xfrm>
            <a:off x="919080" y="1265400"/>
            <a:ext cx="9081360" cy="5132880"/>
          </a:xfrm>
          <a:prstGeom prst="rect">
            <a:avLst/>
          </a:prstGeom>
          <a:ln>
            <a:noFill/>
          </a:ln>
        </p:spPr>
      </p:pic>
      <p:sp>
        <p:nvSpPr>
          <p:cNvPr id="208" name="CustomShape 2"/>
          <p:cNvSpPr/>
          <p:nvPr/>
        </p:nvSpPr>
        <p:spPr>
          <a:xfrm>
            <a:off x="850320" y="4494240"/>
            <a:ext cx="6943680" cy="1836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09" name="CustomShape 3"/>
          <p:cNvSpPr/>
          <p:nvPr/>
        </p:nvSpPr>
        <p:spPr>
          <a:xfrm>
            <a:off x="7794360" y="1481400"/>
            <a:ext cx="2062080" cy="4849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10" name="CustomShape 4"/>
          <p:cNvSpPr/>
          <p:nvPr/>
        </p:nvSpPr>
        <p:spPr>
          <a:xfrm>
            <a:off x="1381680" y="4828320"/>
            <a:ext cx="11120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000000"/>
                </a:solidFill>
                <a:latin typeface="Droid Sans"/>
                <a:ea typeface="DejaVu Sans"/>
              </a:rPr>
              <a:t>LLVM</a:t>
            </a:r>
            <a:endParaRPr lang="de-DE" sz="1800" b="0" strike="noStrike" spc="-1">
              <a:latin typeface="Calibri"/>
            </a:endParaRPr>
          </a:p>
        </p:txBody>
      </p:sp>
      <p:sp>
        <p:nvSpPr>
          <p:cNvPr id="211" name="CustomShape 5"/>
          <p:cNvSpPr/>
          <p:nvPr/>
        </p:nvSpPr>
        <p:spPr>
          <a:xfrm>
            <a:off x="1938240" y="4494240"/>
            <a:ext cx="360" cy="333360"/>
          </a:xfrm>
          <a:custGeom>
            <a:avLst/>
            <a:gdLst/>
            <a:ahLst/>
            <a:cxnLst/>
            <a:rect l="l" t="t" r="r" b="b"/>
            <a:pathLst>
              <a:path w="21600" h="21600">
                <a:moveTo>
                  <a:pt x="0" y="0"/>
                </a:moveTo>
                <a:lnTo>
                  <a:pt x="21600" y="21600"/>
                </a:lnTo>
              </a:path>
            </a:pathLst>
          </a:custGeom>
          <a:noFill/>
          <a:ln w="19080">
            <a:solidFill>
              <a:srgbClr val="7889FB"/>
            </a:solidFill>
            <a:tailEnd type="triangle" w="med" len="lg"/>
          </a:ln>
        </p:spPr>
        <p:style>
          <a:lnRef idx="1">
            <a:schemeClr val="accent1"/>
          </a:lnRef>
          <a:fillRef idx="0">
            <a:schemeClr val="accent1"/>
          </a:fillRef>
          <a:effectRef idx="0">
            <a:schemeClr val="accent1"/>
          </a:effectRef>
          <a:fontRef idx="minor"/>
        </p:style>
      </p:sp>
      <p:pic>
        <p:nvPicPr>
          <p:cNvPr id="212" name="Content Placeholder 5"/>
          <p:cNvPicPr/>
          <p:nvPr/>
        </p:nvPicPr>
        <p:blipFill>
          <a:blip r:embed="rId2"/>
          <a:stretch/>
        </p:blipFill>
        <p:spPr>
          <a:xfrm>
            <a:off x="913320" y="1268280"/>
            <a:ext cx="9081360" cy="5132880"/>
          </a:xfrm>
          <a:prstGeom prst="rect">
            <a:avLst/>
          </a:prstGeom>
          <a:ln>
            <a:noFill/>
          </a:ln>
        </p:spPr>
      </p:pic>
      <p:sp>
        <p:nvSpPr>
          <p:cNvPr id="213" name="CustomShape 6"/>
          <p:cNvSpPr/>
          <p:nvPr/>
        </p:nvSpPr>
        <p:spPr>
          <a:xfrm>
            <a:off x="4391280" y="1288080"/>
            <a:ext cx="34462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Droid Sans"/>
                <a:ea typeface="DejaVu Sans"/>
              </a:rPr>
              <a:t>Python API w/ lazy evaluation</a:t>
            </a:r>
            <a:endParaRPr lang="de-DE" sz="1800" b="0" strike="noStrike" spc="-1">
              <a:latin typeface="Calibri"/>
            </a:endParaRPr>
          </a:p>
        </p:txBody>
      </p:sp>
      <p:sp>
        <p:nvSpPr>
          <p:cNvPr id="214" name="CustomShape 7"/>
          <p:cNvSpPr/>
          <p:nvPr/>
        </p:nvSpPr>
        <p:spPr>
          <a:xfrm rot="10800000" flipV="1">
            <a:off x="9857880" y="1312200"/>
            <a:ext cx="2158560" cy="1568880"/>
          </a:xfrm>
          <a:prstGeom prst="wedgeRoundRectCallout">
            <a:avLst>
              <a:gd name="adj1" fmla="val 64685"/>
              <a:gd name="adj2" fmla="val -21602"/>
              <a:gd name="adj3" fmla="val 16667"/>
            </a:avLst>
          </a:prstGeom>
          <a:noFill/>
          <a:ln w="19080">
            <a:solidFill>
              <a:schemeClr val="tx1"/>
            </a:solidFill>
          </a:ln>
        </p:spPr>
        <p:style>
          <a:lnRef idx="2">
            <a:schemeClr val="accent1">
              <a:shade val="50000"/>
            </a:schemeClr>
          </a:lnRef>
          <a:fillRef idx="1">
            <a:schemeClr val="accent1"/>
          </a:fillRef>
          <a:effectRef idx="0">
            <a:schemeClr val="accent1"/>
          </a:effectRef>
          <a:fontRef idx="minor"/>
        </p:style>
        <p:txBody>
          <a:bodyPr lIns="0" tIns="45000" rIns="0" bIns="45000" anchor="ctr">
            <a:noAutofit/>
          </a:bodyPr>
          <a:lstStyle/>
          <a:p>
            <a:pPr algn="ctr">
              <a:lnSpc>
                <a:spcPct val="100000"/>
              </a:lnSpc>
            </a:pPr>
            <a:r>
              <a:rPr lang="en-US" sz="1800" b="1" strike="noStrike" spc="-1">
                <a:solidFill>
                  <a:srgbClr val="000000"/>
                </a:solidFill>
                <a:latin typeface="Droid Sans"/>
                <a:ea typeface="DejaVu Sans"/>
              </a:rPr>
              <a:t>MLIR Dialects,</a:t>
            </a:r>
            <a:r>
              <a:rPr lang="en-US" sz="1800" b="0" strike="noStrike" spc="-1">
                <a:solidFill>
                  <a:srgbClr val="000000"/>
                </a:solidFill>
                <a:latin typeface="Droid Sans"/>
                <a:ea typeface="DejaVu Sans"/>
              </a:rPr>
              <a:t> </a:t>
            </a:r>
            <a:r>
              <a:rPr lang="en-US" sz="1800" b="1" strike="noStrike" spc="-1">
                <a:solidFill>
                  <a:srgbClr val="000000"/>
                </a:solidFill>
                <a:latin typeface="Droid Sans"/>
                <a:ea typeface="DejaVu Sans"/>
              </a:rPr>
              <a:t>Extension Catalog</a:t>
            </a:r>
            <a:r>
              <a:rPr lang="en-US" sz="1800" b="0" strike="noStrike" spc="-1">
                <a:solidFill>
                  <a:srgbClr val="000000"/>
                </a:solidFill>
                <a:latin typeface="Droid Sans"/>
                <a:ea typeface="DejaVu Sans"/>
              </a:rPr>
              <a:t> (new data types, kernels, </a:t>
            </a:r>
            <a:br/>
            <a:r>
              <a:rPr lang="en-US" sz="1800" b="0" strike="noStrike" spc="-1">
                <a:solidFill>
                  <a:srgbClr val="000000"/>
                </a:solidFill>
                <a:latin typeface="Droid Sans"/>
                <a:ea typeface="DejaVu Sans"/>
              </a:rPr>
              <a:t>scheduling algs)</a:t>
            </a:r>
            <a:endParaRPr lang="de-DE" sz="1800" b="0" strike="noStrike" spc="-1">
              <a:latin typeface="Calibri"/>
            </a:endParaRPr>
          </a:p>
        </p:txBody>
      </p:sp>
      <p:sp>
        <p:nvSpPr>
          <p:cNvPr id="215" name="CustomShape 8"/>
          <p:cNvSpPr/>
          <p:nvPr/>
        </p:nvSpPr>
        <p:spPr>
          <a:xfrm rot="10800000" flipV="1">
            <a:off x="9862560" y="3071520"/>
            <a:ext cx="2158560" cy="1568880"/>
          </a:xfrm>
          <a:prstGeom prst="wedgeRoundRectCallout">
            <a:avLst>
              <a:gd name="adj1" fmla="val 64685"/>
              <a:gd name="adj2" fmla="val -21602"/>
              <a:gd name="adj3" fmla="val 16667"/>
            </a:avLst>
          </a:prstGeom>
          <a:noFill/>
          <a:ln w="19080">
            <a:solidFill>
              <a:schemeClr val="tx1"/>
            </a:solidFill>
          </a:ln>
        </p:spPr>
        <p:style>
          <a:lnRef idx="2">
            <a:schemeClr val="accent1">
              <a:shade val="50000"/>
            </a:schemeClr>
          </a:lnRef>
          <a:fillRef idx="1">
            <a:schemeClr val="accent1"/>
          </a:fillRef>
          <a:effectRef idx="0">
            <a:schemeClr val="accent1"/>
          </a:effectRef>
          <a:fontRef idx="minor"/>
        </p:style>
        <p:txBody>
          <a:bodyPr lIns="0" tIns="45000" rIns="0" bIns="45000" anchor="ctr">
            <a:noAutofit/>
          </a:bodyPr>
          <a:lstStyle/>
          <a:p>
            <a:pPr algn="ctr">
              <a:lnSpc>
                <a:spcPct val="100000"/>
              </a:lnSpc>
            </a:pPr>
            <a:r>
              <a:rPr lang="en-US" sz="1800" b="1" strike="noStrike" spc="-1">
                <a:solidFill>
                  <a:srgbClr val="000000"/>
                </a:solidFill>
                <a:latin typeface="Droid Sans"/>
                <a:ea typeface="DejaVu Sans"/>
              </a:rPr>
              <a:t>Sideways Entry, DSL-level constraints</a:t>
            </a:r>
            <a:r>
              <a:rPr lang="en-US" sz="1800" b="0" strike="noStrike" spc="-1">
                <a:solidFill>
                  <a:srgbClr val="000000"/>
                </a:solidFill>
                <a:latin typeface="Droid Sans"/>
                <a:ea typeface="DejaVu Sans"/>
              </a:rPr>
              <a:t> (data formats &amp; data/op placement)</a:t>
            </a:r>
            <a:endParaRPr lang="de-DE" sz="1800" b="0" strike="noStrike" spc="-1">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xit" fill="hold" nodeType="clickEffect">
                                  <p:stCondLst>
                                    <p:cond delay="0"/>
                                  </p:stCondLst>
                                  <p:childTnLst>
                                    <p:set>
                                      <p:cBhvr>
                                        <p:cTn id="6" dur="1" fill="hold">
                                          <p:stCondLst>
                                            <p:cond delay="0"/>
                                          </p:stCondLst>
                                        </p:cTn>
                                        <p:tgtEl>
                                          <p:spTgt spid="208"/>
                                        </p:tgtEl>
                                        <p:attrNameLst>
                                          <p:attrName>style.visibility</p:attrName>
                                        </p:attrNameLst>
                                      </p:cBhvr>
                                      <p:to>
                                        <p:strVal val="hidden"/>
                                      </p:to>
                                    </p:set>
                                  </p:childTnLst>
                                </p:cTn>
                              </p:par>
                              <p:par>
                                <p:cTn id="7" presetID="1" presetClass="exit" fill="hold" nodeType="withEffect">
                                  <p:stCondLst>
                                    <p:cond delay="0"/>
                                  </p:stCondLst>
                                  <p:childTnLst>
                                    <p:set>
                                      <p:cBhvr>
                                        <p:cTn id="8" dur="1" fill="hold">
                                          <p:stCondLst>
                                            <p:cond delay="0"/>
                                          </p:stCondLst>
                                        </p:cTn>
                                        <p:tgtEl>
                                          <p:spTgt spid="211"/>
                                        </p:tgtEl>
                                        <p:attrNameLst>
                                          <p:attrName>style.visibility</p:attrName>
                                        </p:attrNameLst>
                                      </p:cBhvr>
                                      <p:to>
                                        <p:strVal val="hidden"/>
                                      </p:to>
                                    </p:set>
                                  </p:childTnLst>
                                </p:cTn>
                              </p:par>
                              <p:par>
                                <p:cTn id="9" presetID="1" presetClass="exit" fill="hold" nodeType="withEffect">
                                  <p:stCondLst>
                                    <p:cond delay="0"/>
                                  </p:stCondLst>
                                  <p:childTnLst>
                                    <p:set>
                                      <p:cBhvr>
                                        <p:cTn id="10" dur="1" fill="hold">
                                          <p:stCondLst>
                                            <p:cond delay="0"/>
                                          </p:stCondLst>
                                        </p:cTn>
                                        <p:tgtEl>
                                          <p:spTgt spid="2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12"/>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14"/>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838080" y="365040"/>
            <a:ext cx="8770680" cy="69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3600" b="0" strike="noStrike" spc="-1">
                <a:solidFill>
                  <a:srgbClr val="000000"/>
                </a:solidFill>
                <a:latin typeface="Droid Sans"/>
              </a:rPr>
              <a:t>Language Abstractions</a:t>
            </a:r>
            <a:endParaRPr lang="de-DE" sz="3600" b="0" strike="noStrike" spc="-1">
              <a:latin typeface="Calibri"/>
            </a:endParaRPr>
          </a:p>
        </p:txBody>
      </p:sp>
      <p:sp>
        <p:nvSpPr>
          <p:cNvPr id="217" name="CustomShape 2"/>
          <p:cNvSpPr/>
          <p:nvPr/>
        </p:nvSpPr>
        <p:spPr>
          <a:xfrm>
            <a:off x="838080" y="1272960"/>
            <a:ext cx="10514880" cy="490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7880">
              <a:lnSpc>
                <a:spcPct val="90000"/>
              </a:lnSpc>
              <a:spcBef>
                <a:spcPts val="1001"/>
              </a:spcBef>
              <a:buClr>
                <a:srgbClr val="000000"/>
              </a:buClr>
              <a:buFont typeface="Arial"/>
              <a:buChar char="•"/>
            </a:pPr>
            <a:r>
              <a:rPr lang="en-US" sz="2400" b="1" strike="noStrike" spc="-1">
                <a:solidFill>
                  <a:srgbClr val="000000"/>
                </a:solidFill>
                <a:latin typeface="Droid Sans"/>
              </a:rPr>
              <a:t>Design Principles </a:t>
            </a:r>
            <a:endParaRPr lang="de-DE" sz="2400" b="0" strike="noStrike" spc="-1">
              <a:latin typeface="Calibri"/>
            </a:endParaRPr>
          </a:p>
          <a:p>
            <a:pPr marL="685800" lvl="1" indent="-227880">
              <a:lnSpc>
                <a:spcPct val="90000"/>
              </a:lnSpc>
              <a:spcBef>
                <a:spcPts val="499"/>
              </a:spcBef>
              <a:buClr>
                <a:srgbClr val="7889FB"/>
              </a:buClr>
              <a:buFont typeface="Arial"/>
              <a:buChar char="•"/>
            </a:pPr>
            <a:r>
              <a:rPr lang="en-US" sz="2000" b="1" strike="noStrike" spc="-1">
                <a:solidFill>
                  <a:srgbClr val="7889FB"/>
                </a:solidFill>
                <a:latin typeface="Droid Sans"/>
              </a:rPr>
              <a:t>Frame and Matrix Operations</a:t>
            </a:r>
            <a:r>
              <a:rPr lang="en-US" sz="2000" b="0" strike="noStrike" spc="-1">
                <a:solidFill>
                  <a:srgbClr val="000000"/>
                </a:solidFill>
                <a:latin typeface="Droid Sans"/>
              </a:rPr>
              <a:t> </a:t>
            </a:r>
            <a:br/>
            <a:r>
              <a:rPr lang="en-US" sz="2000" b="0" strike="noStrike" spc="-1">
                <a:solidFill>
                  <a:srgbClr val="000000"/>
                </a:solidFill>
                <a:latin typeface="Droid Sans"/>
              </a:rPr>
              <a:t>(coarse-grained)</a:t>
            </a:r>
            <a:endParaRPr lang="de-DE" sz="2000" b="0" strike="noStrike" spc="-1">
              <a:latin typeface="Calibri"/>
            </a:endParaRPr>
          </a:p>
          <a:p>
            <a:pPr marL="685800" lvl="1" indent="-227880">
              <a:lnSpc>
                <a:spcPct val="90000"/>
              </a:lnSpc>
              <a:spcBef>
                <a:spcPts val="499"/>
              </a:spcBef>
              <a:buClr>
                <a:srgbClr val="7889FB"/>
              </a:buClr>
              <a:buFont typeface="Arial"/>
              <a:buChar char="•"/>
            </a:pPr>
            <a:r>
              <a:rPr lang="en-US" sz="2000" b="1" strike="noStrike" spc="-1">
                <a:solidFill>
                  <a:srgbClr val="7889FB"/>
                </a:solidFill>
                <a:latin typeface="Droid Sans"/>
              </a:rPr>
              <a:t>Data Independence</a:t>
            </a:r>
            <a:r>
              <a:rPr lang="en-US" sz="2000" b="0" strike="noStrike" spc="-1">
                <a:solidFill>
                  <a:srgbClr val="000000"/>
                </a:solidFill>
                <a:latin typeface="Droid Sans"/>
              </a:rPr>
              <a:t> </a:t>
            </a:r>
            <a:br/>
            <a:r>
              <a:rPr lang="en-US" sz="2000" b="0" strike="noStrike" spc="-1">
                <a:solidFill>
                  <a:srgbClr val="000000"/>
                </a:solidFill>
                <a:latin typeface="Droid Sans"/>
              </a:rPr>
              <a:t>(abstract data types)</a:t>
            </a:r>
            <a:endParaRPr lang="de-DE" sz="2000" b="0" strike="noStrike" spc="-1">
              <a:latin typeface="Calibri"/>
            </a:endParaRPr>
          </a:p>
          <a:p>
            <a:pPr marL="685800" lvl="1" indent="-227880">
              <a:lnSpc>
                <a:spcPct val="90000"/>
              </a:lnSpc>
              <a:spcBef>
                <a:spcPts val="499"/>
              </a:spcBef>
              <a:buClr>
                <a:srgbClr val="7889FB"/>
              </a:buClr>
              <a:buFont typeface="Arial"/>
              <a:buChar char="•"/>
            </a:pPr>
            <a:r>
              <a:rPr lang="en-US" sz="2000" b="1" strike="noStrike" spc="-1">
                <a:solidFill>
                  <a:srgbClr val="7889FB"/>
                </a:solidFill>
                <a:latin typeface="Droid Sans"/>
              </a:rPr>
              <a:t>Extensibility</a:t>
            </a:r>
            <a:r>
              <a:rPr lang="en-US" sz="2000" b="0" strike="noStrike" spc="-1">
                <a:solidFill>
                  <a:srgbClr val="000000"/>
                </a:solidFill>
                <a:latin typeface="Droid Sans"/>
              </a:rPr>
              <a:t> </a:t>
            </a:r>
            <a:br/>
            <a:r>
              <a:rPr lang="en-US" sz="2000" b="0" strike="noStrike" spc="-1">
                <a:solidFill>
                  <a:srgbClr val="000000"/>
                </a:solidFill>
                <a:latin typeface="Droid Sans"/>
              </a:rPr>
              <a:t>(data types, operations, HW)</a:t>
            </a:r>
            <a:endParaRPr lang="de-DE" sz="2000" b="0" strike="noStrike" spc="-1">
              <a:latin typeface="Calibri"/>
            </a:endParaRPr>
          </a:p>
          <a:p>
            <a:pPr>
              <a:lnSpc>
                <a:spcPct val="100000"/>
              </a:lnSpc>
            </a:pPr>
            <a:endParaRPr lang="de-DE" sz="2000" b="0" strike="noStrike" spc="-1">
              <a:latin typeface="Calibri"/>
            </a:endParaRPr>
          </a:p>
          <a:p>
            <a:pPr marL="228600" indent="-227880">
              <a:lnSpc>
                <a:spcPct val="90000"/>
              </a:lnSpc>
              <a:spcBef>
                <a:spcPts val="1001"/>
              </a:spcBef>
              <a:buClr>
                <a:srgbClr val="000000"/>
              </a:buClr>
              <a:buFont typeface="Arial"/>
              <a:buChar char="•"/>
            </a:pPr>
            <a:r>
              <a:rPr lang="en-US" sz="2400" b="1" strike="noStrike" spc="-1">
                <a:solidFill>
                  <a:srgbClr val="000000"/>
                </a:solidFill>
                <a:latin typeface="Droid Sans"/>
              </a:rPr>
              <a:t>DSL Operations</a:t>
            </a:r>
            <a:endParaRPr lang="de-DE" sz="2400" b="0" strike="noStrike" spc="-1">
              <a:latin typeface="Calibri"/>
            </a:endParaRPr>
          </a:p>
          <a:p>
            <a:pPr marL="685800" lvl="1" indent="-227880">
              <a:lnSpc>
                <a:spcPct val="90000"/>
              </a:lnSpc>
              <a:spcBef>
                <a:spcPts val="499"/>
              </a:spcBef>
              <a:buClr>
                <a:srgbClr val="7889FB"/>
              </a:buClr>
              <a:buFont typeface="Arial"/>
              <a:buChar char="•"/>
            </a:pPr>
            <a:r>
              <a:rPr lang="en-US" sz="2000" b="1" strike="noStrike" spc="-1">
                <a:solidFill>
                  <a:srgbClr val="7889FB"/>
                </a:solidFill>
                <a:latin typeface="Droid Sans"/>
              </a:rPr>
              <a:t>Basic built-in</a:t>
            </a:r>
            <a:r>
              <a:rPr lang="en-US" sz="2000" b="0" strike="noStrike" spc="-1">
                <a:solidFill>
                  <a:srgbClr val="000000"/>
                </a:solidFill>
                <a:latin typeface="Droid Sans"/>
              </a:rPr>
              <a:t> operations (RA, LA)</a:t>
            </a:r>
            <a:endParaRPr lang="de-DE" sz="2000" b="0" strike="noStrike" spc="-1">
              <a:latin typeface="Calibri"/>
            </a:endParaRPr>
          </a:p>
          <a:p>
            <a:pPr marL="685800" lvl="1" indent="-227880">
              <a:lnSpc>
                <a:spcPct val="90000"/>
              </a:lnSpc>
              <a:spcBef>
                <a:spcPts val="499"/>
              </a:spcBef>
              <a:buClr>
                <a:srgbClr val="7889FB"/>
              </a:buClr>
              <a:buFont typeface="Arial"/>
              <a:buChar char="•"/>
            </a:pPr>
            <a:r>
              <a:rPr lang="en-US" sz="2000" b="1" strike="noStrike" spc="-1">
                <a:solidFill>
                  <a:srgbClr val="7889FB"/>
                </a:solidFill>
                <a:latin typeface="Droid Sans"/>
              </a:rPr>
              <a:t>High-level built-in</a:t>
            </a:r>
            <a:r>
              <a:rPr lang="en-US" sz="2000" b="0" strike="noStrike" spc="-1">
                <a:solidFill>
                  <a:srgbClr val="000000"/>
                </a:solidFill>
                <a:latin typeface="Droid Sans"/>
              </a:rPr>
              <a:t> operations </a:t>
            </a:r>
            <a:br/>
            <a:r>
              <a:rPr lang="en-US" sz="2000" b="0" strike="noStrike" spc="-1">
                <a:solidFill>
                  <a:srgbClr val="000000"/>
                </a:solidFill>
                <a:latin typeface="Droid Sans"/>
              </a:rPr>
              <a:t>(e.g., SQL, PS, map on frames/matrices)</a:t>
            </a:r>
            <a:endParaRPr lang="de-DE" sz="20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MLIR SCF (loops, branches)</a:t>
            </a:r>
            <a:endParaRPr lang="de-DE" sz="2000" b="0" strike="noStrike" spc="-1">
              <a:latin typeface="Calibri"/>
            </a:endParaRPr>
          </a:p>
          <a:p>
            <a:pPr marL="685800" lvl="1" indent="-227880">
              <a:lnSpc>
                <a:spcPct val="90000"/>
              </a:lnSpc>
              <a:spcBef>
                <a:spcPts val="499"/>
              </a:spcBef>
              <a:buClr>
                <a:srgbClr val="7889FB"/>
              </a:buClr>
              <a:buFont typeface="Arial"/>
              <a:buChar char="•"/>
            </a:pPr>
            <a:r>
              <a:rPr lang="en-US" sz="2000" b="1" strike="noStrike" spc="-1">
                <a:solidFill>
                  <a:srgbClr val="7889FB"/>
                </a:solidFill>
                <a:latin typeface="Droid Sans"/>
              </a:rPr>
              <a:t>Typed and untyped functions</a:t>
            </a:r>
            <a:br/>
            <a:r>
              <a:rPr lang="en-US" sz="2000" b="0" strike="noStrike" spc="-1">
                <a:solidFill>
                  <a:srgbClr val="000000"/>
                </a:solidFill>
                <a:latin typeface="Droid Sans"/>
              </a:rPr>
              <a:t>(hierarchy of composite primitives)</a:t>
            </a:r>
            <a:endParaRPr lang="de-DE" sz="20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 </a:t>
            </a:r>
            <a:endParaRPr lang="de-DE" sz="2000" b="0" strike="noStrike" spc="-1">
              <a:latin typeface="Calibri"/>
            </a:endParaRPr>
          </a:p>
        </p:txBody>
      </p:sp>
      <p:sp>
        <p:nvSpPr>
          <p:cNvPr id="218" name="CustomShape 3"/>
          <p:cNvSpPr/>
          <p:nvPr/>
        </p:nvSpPr>
        <p:spPr>
          <a:xfrm>
            <a:off x="6147720" y="1496160"/>
            <a:ext cx="4546800" cy="130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0" strike="noStrike" spc="-1">
                <a:solidFill>
                  <a:srgbClr val="000000"/>
                </a:solidFill>
                <a:latin typeface="Consolas"/>
                <a:ea typeface="DejaVu Sans"/>
              </a:rPr>
              <a:t>dc = DaphneContext()</a:t>
            </a:r>
            <a:endParaRPr lang="de-DE" sz="1600" b="0" strike="noStrike" spc="-1">
              <a:latin typeface="Calibri"/>
            </a:endParaRPr>
          </a:p>
          <a:p>
            <a:pPr>
              <a:lnSpc>
                <a:spcPct val="100000"/>
              </a:lnSpc>
            </a:pPr>
            <a:r>
              <a:rPr lang="en-US" sz="1600" b="0" strike="noStrike" spc="-1">
                <a:solidFill>
                  <a:srgbClr val="000000"/>
                </a:solidFill>
                <a:latin typeface="Consolas"/>
                <a:ea typeface="DejaVu Sans"/>
              </a:rPr>
              <a:t>G = dc.from_numpy(npG)</a:t>
            </a:r>
            <a:endParaRPr lang="de-DE" sz="1600" b="0" strike="noStrike" spc="-1">
              <a:latin typeface="Calibri"/>
            </a:endParaRPr>
          </a:p>
          <a:p>
            <a:pPr>
              <a:lnSpc>
                <a:spcPct val="100000"/>
              </a:lnSpc>
            </a:pPr>
            <a:r>
              <a:rPr lang="en-US" sz="1600" b="0" strike="noStrike" spc="-1">
                <a:solidFill>
                  <a:srgbClr val="000000"/>
                </a:solidFill>
                <a:latin typeface="Consolas"/>
                <a:ea typeface="DejaVu Sans"/>
              </a:rPr>
              <a:t>G = (G != 0)</a:t>
            </a:r>
            <a:endParaRPr lang="de-DE" sz="1600" b="0" strike="noStrike" spc="-1">
              <a:latin typeface="Calibri"/>
            </a:endParaRPr>
          </a:p>
          <a:p>
            <a:pPr>
              <a:lnSpc>
                <a:spcPct val="100000"/>
              </a:lnSpc>
            </a:pPr>
            <a:r>
              <a:rPr lang="en-US" sz="1600" b="0" strike="noStrike" spc="-1">
                <a:solidFill>
                  <a:srgbClr val="000000"/>
                </a:solidFill>
                <a:latin typeface="Consolas"/>
                <a:ea typeface="DejaVu Sans"/>
              </a:rPr>
              <a:t>c = components(G, 100, True).</a:t>
            </a:r>
            <a:r>
              <a:rPr lang="en-US" sz="1600" b="1" strike="noStrike" spc="-1">
                <a:solidFill>
                  <a:srgbClr val="F70146"/>
                </a:solidFill>
                <a:latin typeface="Consolas"/>
                <a:ea typeface="DejaVu Sans"/>
              </a:rPr>
              <a:t>compute</a:t>
            </a:r>
            <a:r>
              <a:rPr lang="en-US" sz="1600" b="0" strike="noStrike" spc="-1">
                <a:solidFill>
                  <a:srgbClr val="000000"/>
                </a:solidFill>
                <a:latin typeface="Consolas"/>
                <a:ea typeface="DejaVu Sans"/>
              </a:rPr>
              <a:t>()</a:t>
            </a:r>
            <a:endParaRPr lang="de-DE" sz="1600" b="0" strike="noStrike" spc="-1">
              <a:latin typeface="Calibri"/>
            </a:endParaRPr>
          </a:p>
        </p:txBody>
      </p:sp>
      <p:sp>
        <p:nvSpPr>
          <p:cNvPr id="219" name="CustomShape 4"/>
          <p:cNvSpPr/>
          <p:nvPr/>
        </p:nvSpPr>
        <p:spPr>
          <a:xfrm>
            <a:off x="5940000" y="1166760"/>
            <a:ext cx="30585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a:solidFill>
                  <a:srgbClr val="000000"/>
                </a:solidFill>
                <a:latin typeface="Droid Sans"/>
                <a:ea typeface="DejaVu Sans"/>
              </a:rPr>
              <a:t>Python API DaphneLib</a:t>
            </a:r>
            <a:endParaRPr lang="de-DE" sz="1800" b="0" strike="noStrike" spc="-1">
              <a:latin typeface="Calibri"/>
            </a:endParaRPr>
          </a:p>
        </p:txBody>
      </p:sp>
      <p:sp>
        <p:nvSpPr>
          <p:cNvPr id="220" name="CustomShape 5"/>
          <p:cNvSpPr/>
          <p:nvPr/>
        </p:nvSpPr>
        <p:spPr>
          <a:xfrm>
            <a:off x="6117480" y="3079800"/>
            <a:ext cx="6000840" cy="422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a:solidFill>
                  <a:srgbClr val="000000"/>
                </a:solidFill>
                <a:latin typeface="Consolas"/>
                <a:ea typeface="DejaVu Sans"/>
              </a:rPr>
              <a:t>def </a:t>
            </a:r>
            <a:r>
              <a:rPr lang="en-US" sz="1600" b="0" strike="noStrike" spc="-1">
                <a:solidFill>
                  <a:srgbClr val="000000"/>
                </a:solidFill>
                <a:latin typeface="Consolas"/>
                <a:ea typeface="DejaVu Sans"/>
              </a:rPr>
              <a:t>components(G, maxi, verbose) {</a:t>
            </a:r>
            <a:endParaRPr lang="de-DE" sz="1600" b="0" strike="noStrike" spc="-1">
              <a:latin typeface="Calibri"/>
            </a:endParaRPr>
          </a:p>
          <a:p>
            <a:pPr>
              <a:lnSpc>
                <a:spcPct val="100000"/>
              </a:lnSpc>
            </a:pPr>
            <a:r>
              <a:rPr lang="en-US" sz="1600" b="0" strike="noStrike" spc="-1">
                <a:solidFill>
                  <a:srgbClr val="000000"/>
                </a:solidFill>
                <a:latin typeface="Consolas"/>
                <a:ea typeface="DejaVu Sans"/>
              </a:rPr>
              <a:t>  n = </a:t>
            </a:r>
            <a:r>
              <a:rPr lang="en-US" sz="1600" b="1" strike="noStrike" spc="-1">
                <a:solidFill>
                  <a:srgbClr val="000000"/>
                </a:solidFill>
                <a:latin typeface="Consolas"/>
                <a:ea typeface="DejaVu Sans"/>
              </a:rPr>
              <a:t>nrow</a:t>
            </a:r>
            <a:r>
              <a:rPr lang="en-US" sz="1600" b="0" strike="noStrike" spc="-1">
                <a:solidFill>
                  <a:srgbClr val="000000"/>
                </a:solidFill>
                <a:latin typeface="Consolas"/>
                <a:ea typeface="DejaVu Sans"/>
              </a:rPr>
              <a:t>(G);   </a:t>
            </a:r>
            <a:r>
              <a:rPr lang="en-US" sz="1600" b="1" strike="noStrike" spc="-1">
                <a:solidFill>
                  <a:srgbClr val="00B050"/>
                </a:solidFill>
                <a:latin typeface="Consolas"/>
                <a:ea typeface="DejaVu Sans"/>
              </a:rPr>
              <a:t>// get the number of vertexes</a:t>
            </a:r>
            <a:endParaRPr lang="de-DE" sz="1600" b="0" strike="noStrike" spc="-1">
              <a:latin typeface="Calibri"/>
            </a:endParaRPr>
          </a:p>
          <a:p>
            <a:pPr>
              <a:lnSpc>
                <a:spcPct val="100000"/>
              </a:lnSpc>
            </a:pPr>
            <a:r>
              <a:rPr lang="en-US" sz="1600" b="0" strike="noStrike" spc="-1">
                <a:solidFill>
                  <a:srgbClr val="000000"/>
                </a:solidFill>
                <a:latin typeface="Consolas"/>
                <a:ea typeface="DejaVu Sans"/>
              </a:rPr>
              <a:t>  maxi = 100;</a:t>
            </a:r>
            <a:endParaRPr lang="de-DE" sz="1600" b="0" strike="noStrike" spc="-1">
              <a:latin typeface="Calibri"/>
            </a:endParaRPr>
          </a:p>
          <a:p>
            <a:pPr>
              <a:lnSpc>
                <a:spcPct val="100000"/>
              </a:lnSpc>
            </a:pPr>
            <a:r>
              <a:rPr lang="en-US" sz="1600" b="0" strike="noStrike" spc="-1">
                <a:solidFill>
                  <a:srgbClr val="000000"/>
                </a:solidFill>
                <a:latin typeface="Consolas"/>
                <a:ea typeface="DejaVu Sans"/>
              </a:rPr>
              <a:t>  c = </a:t>
            </a:r>
            <a:r>
              <a:rPr lang="en-US" sz="1600" b="1" strike="noStrike" spc="-1">
                <a:solidFill>
                  <a:srgbClr val="000000"/>
                </a:solidFill>
                <a:latin typeface="Consolas"/>
                <a:ea typeface="DejaVu Sans"/>
              </a:rPr>
              <a:t>seq</a:t>
            </a:r>
            <a:r>
              <a:rPr lang="en-US" sz="1600" b="0" strike="noStrike" spc="-1">
                <a:solidFill>
                  <a:srgbClr val="000000"/>
                </a:solidFill>
                <a:latin typeface="Consolas"/>
                <a:ea typeface="DejaVu Sans"/>
              </a:rPr>
              <a:t>(1, n); </a:t>
            </a:r>
            <a:r>
              <a:rPr lang="en-US" sz="1600" b="1" strike="noStrike" spc="-1">
                <a:solidFill>
                  <a:srgbClr val="00B050"/>
                </a:solidFill>
                <a:latin typeface="Consolas"/>
                <a:ea typeface="DejaVu Sans"/>
              </a:rPr>
              <a:t>// init vertex IDs</a:t>
            </a:r>
            <a:endParaRPr lang="de-DE" sz="1600" b="0" strike="noStrike" spc="-1">
              <a:latin typeface="Calibri"/>
            </a:endParaRPr>
          </a:p>
          <a:p>
            <a:pPr>
              <a:lnSpc>
                <a:spcPct val="100000"/>
              </a:lnSpc>
            </a:pPr>
            <a:r>
              <a:rPr lang="en-US" sz="1600" b="0" strike="noStrike" spc="-1">
                <a:solidFill>
                  <a:srgbClr val="000000"/>
                </a:solidFill>
                <a:latin typeface="Consolas"/>
                <a:ea typeface="DejaVu Sans"/>
              </a:rPr>
              <a:t>  diff = inf;    </a:t>
            </a:r>
            <a:r>
              <a:rPr lang="en-US" sz="1600" b="1" strike="noStrike" spc="-1">
                <a:solidFill>
                  <a:srgbClr val="00B050"/>
                </a:solidFill>
                <a:latin typeface="Consolas"/>
                <a:ea typeface="DejaVu Sans"/>
              </a:rPr>
              <a:t>// init diff to +Infinity</a:t>
            </a:r>
            <a:endParaRPr lang="de-DE" sz="1600" b="0" strike="noStrike" spc="-1">
              <a:latin typeface="Calibri"/>
            </a:endParaRPr>
          </a:p>
          <a:p>
            <a:pPr>
              <a:lnSpc>
                <a:spcPct val="100000"/>
              </a:lnSpc>
            </a:pPr>
            <a:r>
              <a:rPr lang="en-US" sz="1600" b="0" strike="noStrike" spc="-1">
                <a:solidFill>
                  <a:srgbClr val="000000"/>
                </a:solidFill>
                <a:latin typeface="Consolas"/>
                <a:ea typeface="DejaVu Sans"/>
              </a:rPr>
              <a:t>  iter = 1;</a:t>
            </a:r>
            <a:endParaRPr lang="de-DE" sz="1600" b="0" strike="noStrike" spc="-1">
              <a:latin typeface="Calibri"/>
            </a:endParaRPr>
          </a:p>
          <a:p>
            <a:pPr>
              <a:lnSpc>
                <a:spcPct val="100000"/>
              </a:lnSpc>
            </a:pPr>
            <a:r>
              <a:rPr lang="en-US" sz="1600" b="0" strike="noStrike" spc="-1">
                <a:solidFill>
                  <a:srgbClr val="000000"/>
                </a:solidFill>
                <a:latin typeface="Consolas"/>
                <a:ea typeface="DejaVu Sans"/>
              </a:rPr>
              <a:t>  </a:t>
            </a:r>
            <a:r>
              <a:rPr lang="en-US" sz="1600" b="1" strike="noStrike" spc="-1">
                <a:solidFill>
                  <a:srgbClr val="00B050"/>
                </a:solidFill>
                <a:latin typeface="Consolas"/>
                <a:ea typeface="DejaVu Sans"/>
              </a:rPr>
              <a:t>// iterative computation of connected components</a:t>
            </a:r>
            <a:endParaRPr lang="de-DE" sz="1600" b="0" strike="noStrike" spc="-1">
              <a:latin typeface="Calibri"/>
            </a:endParaRPr>
          </a:p>
          <a:p>
            <a:pPr>
              <a:lnSpc>
                <a:spcPct val="100000"/>
              </a:lnSpc>
            </a:pPr>
            <a:r>
              <a:rPr lang="en-US" sz="1600" b="1" strike="noStrike" spc="-1">
                <a:solidFill>
                  <a:srgbClr val="00B050"/>
                </a:solidFill>
                <a:latin typeface="Consolas"/>
                <a:ea typeface="DejaVu Sans"/>
              </a:rPr>
              <a:t>  </a:t>
            </a:r>
            <a:r>
              <a:rPr lang="en-US" sz="1600" b="1" strike="noStrike" spc="-1">
                <a:solidFill>
                  <a:srgbClr val="000000"/>
                </a:solidFill>
                <a:latin typeface="Consolas"/>
                <a:ea typeface="DejaVu Sans"/>
              </a:rPr>
              <a:t>while</a:t>
            </a:r>
            <a:r>
              <a:rPr lang="en-US" sz="1600" b="0" strike="noStrike" spc="-1">
                <a:solidFill>
                  <a:srgbClr val="000000"/>
                </a:solidFill>
                <a:latin typeface="Consolas"/>
                <a:ea typeface="DejaVu Sans"/>
              </a:rPr>
              <a:t>(diff&gt;0 &amp; iter&lt;=maxi) {</a:t>
            </a:r>
            <a:endParaRPr lang="de-DE" sz="1600" b="0" strike="noStrike" spc="-1">
              <a:latin typeface="Calibri"/>
            </a:endParaRPr>
          </a:p>
          <a:p>
            <a:pPr>
              <a:lnSpc>
                <a:spcPct val="100000"/>
              </a:lnSpc>
            </a:pPr>
            <a:r>
              <a:rPr lang="en-US" sz="1600" b="0" strike="noStrike" spc="-1">
                <a:solidFill>
                  <a:srgbClr val="000000"/>
                </a:solidFill>
                <a:latin typeface="Consolas"/>
                <a:ea typeface="DejaVu Sans"/>
              </a:rPr>
              <a:t>    u = </a:t>
            </a:r>
            <a:r>
              <a:rPr lang="en-US" sz="1600" b="1" strike="noStrike" spc="-1">
                <a:solidFill>
                  <a:srgbClr val="000000"/>
                </a:solidFill>
                <a:latin typeface="Consolas"/>
                <a:ea typeface="DejaVu Sans"/>
              </a:rPr>
              <a:t>max</a:t>
            </a:r>
            <a:r>
              <a:rPr lang="en-US" sz="1600" b="0" strike="noStrike" spc="-1">
                <a:solidFill>
                  <a:srgbClr val="000000"/>
                </a:solidFill>
                <a:latin typeface="Consolas"/>
                <a:ea typeface="DejaVu Sans"/>
              </a:rPr>
              <a:t>(</a:t>
            </a:r>
            <a:r>
              <a:rPr lang="en-US" sz="1600" b="1" strike="noStrike" spc="-1">
                <a:solidFill>
                  <a:srgbClr val="000000"/>
                </a:solidFill>
                <a:latin typeface="Consolas"/>
                <a:ea typeface="DejaVu Sans"/>
              </a:rPr>
              <a:t>rowMaxs</a:t>
            </a:r>
            <a:r>
              <a:rPr lang="en-US" sz="1600" b="0" strike="noStrike" spc="-1">
                <a:solidFill>
                  <a:srgbClr val="000000"/>
                </a:solidFill>
                <a:latin typeface="Consolas"/>
                <a:ea typeface="DejaVu Sans"/>
              </a:rPr>
              <a:t>(G * </a:t>
            </a:r>
            <a:r>
              <a:rPr lang="en-US" sz="1600" b="1" strike="noStrike" spc="-1">
                <a:solidFill>
                  <a:srgbClr val="000000"/>
                </a:solidFill>
                <a:latin typeface="Consolas"/>
                <a:ea typeface="DejaVu Sans"/>
              </a:rPr>
              <a:t>t</a:t>
            </a:r>
            <a:r>
              <a:rPr lang="en-US" sz="1600" b="0" strike="noStrike" spc="-1">
                <a:solidFill>
                  <a:srgbClr val="000000"/>
                </a:solidFill>
                <a:latin typeface="Consolas"/>
                <a:ea typeface="DejaVu Sans"/>
              </a:rPr>
              <a:t>(c)), c); </a:t>
            </a:r>
            <a:r>
              <a:rPr lang="en-US" sz="1600" b="1" strike="noStrike" spc="-1">
                <a:solidFill>
                  <a:srgbClr val="00B050"/>
                </a:solidFill>
                <a:latin typeface="Consolas"/>
                <a:ea typeface="DejaVu Sans"/>
              </a:rPr>
              <a:t>// neighbor prop</a:t>
            </a:r>
            <a:endParaRPr lang="de-DE" sz="1600" b="0" strike="noStrike" spc="-1">
              <a:latin typeface="Calibri"/>
            </a:endParaRPr>
          </a:p>
          <a:p>
            <a:pPr>
              <a:lnSpc>
                <a:spcPct val="100000"/>
              </a:lnSpc>
            </a:pPr>
            <a:r>
              <a:rPr lang="en-US" sz="1600" b="0" strike="noStrike" spc="-1">
                <a:solidFill>
                  <a:srgbClr val="000000"/>
                </a:solidFill>
                <a:latin typeface="Consolas"/>
                <a:ea typeface="DejaVu Sans"/>
              </a:rPr>
              <a:t>    diff = </a:t>
            </a:r>
            <a:r>
              <a:rPr lang="en-US" sz="1600" b="1" strike="noStrike" spc="-1">
                <a:solidFill>
                  <a:srgbClr val="000000"/>
                </a:solidFill>
                <a:latin typeface="Consolas"/>
                <a:ea typeface="DejaVu Sans"/>
              </a:rPr>
              <a:t>sum</a:t>
            </a:r>
            <a:r>
              <a:rPr lang="en-US" sz="1600" b="0" strike="noStrike" spc="-1">
                <a:solidFill>
                  <a:srgbClr val="000000"/>
                </a:solidFill>
                <a:latin typeface="Consolas"/>
                <a:ea typeface="DejaVu Sans"/>
              </a:rPr>
              <a:t>(u != c);    </a:t>
            </a:r>
            <a:r>
              <a:rPr lang="en-US" sz="1600" b="1" strike="noStrike" spc="-1">
                <a:solidFill>
                  <a:srgbClr val="00B050"/>
                </a:solidFill>
                <a:latin typeface="Consolas"/>
                <a:ea typeface="DejaVu Sans"/>
              </a:rPr>
              <a:t>// # of changed vertexes</a:t>
            </a:r>
            <a:endParaRPr lang="de-DE" sz="1600" b="0" strike="noStrike" spc="-1">
              <a:latin typeface="Calibri"/>
            </a:endParaRPr>
          </a:p>
          <a:p>
            <a:pPr>
              <a:lnSpc>
                <a:spcPct val="100000"/>
              </a:lnSpc>
            </a:pPr>
            <a:r>
              <a:rPr lang="en-US" sz="1600" b="0" strike="noStrike" spc="-1">
                <a:solidFill>
                  <a:srgbClr val="000000"/>
                </a:solidFill>
                <a:latin typeface="Consolas"/>
                <a:ea typeface="DejaVu Sans"/>
              </a:rPr>
              <a:t>    c = u;                 </a:t>
            </a:r>
            <a:r>
              <a:rPr lang="en-US" sz="1600" b="1" strike="noStrike" spc="-1">
                <a:solidFill>
                  <a:srgbClr val="00B050"/>
                </a:solidFill>
                <a:latin typeface="Consolas"/>
                <a:ea typeface="DejaVu Sans"/>
              </a:rPr>
              <a:t>// update assignment</a:t>
            </a:r>
            <a:endParaRPr lang="de-DE" sz="1600" b="0" strike="noStrike" spc="-1">
              <a:latin typeface="Calibri"/>
            </a:endParaRPr>
          </a:p>
          <a:p>
            <a:pPr>
              <a:lnSpc>
                <a:spcPct val="100000"/>
              </a:lnSpc>
            </a:pPr>
            <a:r>
              <a:rPr lang="en-US" sz="1600" b="0" strike="noStrike" spc="-1">
                <a:solidFill>
                  <a:srgbClr val="000000"/>
                </a:solidFill>
                <a:latin typeface="Consolas"/>
                <a:ea typeface="DejaVu Sans"/>
              </a:rPr>
              <a:t>    iter = iter + 1;</a:t>
            </a:r>
            <a:endParaRPr lang="de-DE" sz="1600" b="0" strike="noStrike" spc="-1">
              <a:latin typeface="Calibri"/>
            </a:endParaRPr>
          </a:p>
          <a:p>
            <a:pPr>
              <a:lnSpc>
                <a:spcPct val="100000"/>
              </a:lnSpc>
            </a:pPr>
            <a:r>
              <a:rPr lang="en-US" sz="1600" b="0" strike="noStrike" spc="-1">
                <a:solidFill>
                  <a:srgbClr val="000000"/>
                </a:solidFill>
                <a:latin typeface="Consolas"/>
                <a:ea typeface="DejaVu Sans"/>
              </a:rPr>
              <a:t>  } </a:t>
            </a:r>
            <a:endParaRPr lang="de-DE" sz="1600" b="0" strike="noStrike" spc="-1">
              <a:latin typeface="Calibri"/>
            </a:endParaRPr>
          </a:p>
          <a:p>
            <a:pPr>
              <a:lnSpc>
                <a:spcPct val="100000"/>
              </a:lnSpc>
            </a:pPr>
            <a:r>
              <a:rPr lang="en-US" sz="1600" b="0" strike="noStrike" spc="-1">
                <a:solidFill>
                  <a:srgbClr val="000000"/>
                </a:solidFill>
                <a:latin typeface="Consolas"/>
                <a:ea typeface="DejaVu Sans"/>
              </a:rPr>
              <a:t>}</a:t>
            </a:r>
            <a:endParaRPr lang="de-DE" sz="1600" b="0" strike="noStrike" spc="-1">
              <a:latin typeface="Calibri"/>
            </a:endParaRPr>
          </a:p>
        </p:txBody>
      </p:sp>
      <p:sp>
        <p:nvSpPr>
          <p:cNvPr id="221" name="CustomShape 6"/>
          <p:cNvSpPr/>
          <p:nvPr/>
        </p:nvSpPr>
        <p:spPr>
          <a:xfrm>
            <a:off x="5753520" y="2742120"/>
            <a:ext cx="513720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a:solidFill>
                  <a:srgbClr val="000000"/>
                </a:solidFill>
                <a:latin typeface="Droid Sans"/>
                <a:ea typeface="DejaVu Sans"/>
              </a:rPr>
              <a:t>Domain-specific Language DaphneDSL</a:t>
            </a:r>
            <a:endParaRPr lang="de-DE" sz="1800" b="0" strike="noStrike" spc="-1">
              <a:latin typeface="Calibri"/>
            </a:endParaRPr>
          </a:p>
        </p:txBody>
      </p:sp>
      <p:sp>
        <p:nvSpPr>
          <p:cNvPr id="222" name="CustomShape 7"/>
          <p:cNvSpPr/>
          <p:nvPr/>
        </p:nvSpPr>
        <p:spPr>
          <a:xfrm>
            <a:off x="7627320" y="6271560"/>
            <a:ext cx="446724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F70146"/>
                </a:solidFill>
                <a:latin typeface="Droid Sans"/>
                <a:ea typeface="DejaVu Sans"/>
              </a:rPr>
              <a:t>Multiple dispatch of functions/kernels</a:t>
            </a:r>
            <a:endParaRPr lang="de-DE" sz="1800" b="0" strike="noStrike" spc="-1">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17">
                                            <p:txEl>
                                              <p:pRg st="5" end="5"/>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17">
                                            <p:txEl>
                                              <p:pRg st="6" end="6"/>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17">
                                            <p:txEl>
                                              <p:pRg st="7" end="7"/>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217">
                                            <p:txEl>
                                              <p:pRg st="8" end="8"/>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217">
                                            <p:txEl>
                                              <p:pRg st="9" end="9"/>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17">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222"/>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220"/>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2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218"/>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838080" y="365040"/>
            <a:ext cx="8770680" cy="69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3600" b="0" strike="noStrike" spc="-1">
                <a:solidFill>
                  <a:srgbClr val="000000"/>
                </a:solidFill>
                <a:latin typeface="Droid Sans"/>
              </a:rPr>
              <a:t>Data Representations</a:t>
            </a:r>
            <a:endParaRPr lang="de-DE" sz="3600" b="0" strike="noStrike" spc="-1">
              <a:latin typeface="Calibri"/>
            </a:endParaRPr>
          </a:p>
        </p:txBody>
      </p:sp>
      <p:sp>
        <p:nvSpPr>
          <p:cNvPr id="224" name="CustomShape 2"/>
          <p:cNvSpPr/>
          <p:nvPr/>
        </p:nvSpPr>
        <p:spPr>
          <a:xfrm>
            <a:off x="838080" y="1272960"/>
            <a:ext cx="10514880" cy="490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7880">
              <a:lnSpc>
                <a:spcPct val="90000"/>
              </a:lnSpc>
              <a:spcBef>
                <a:spcPts val="1001"/>
              </a:spcBef>
              <a:buClr>
                <a:srgbClr val="F70146"/>
              </a:buClr>
              <a:buFont typeface="Arial"/>
              <a:buChar char="•"/>
            </a:pPr>
            <a:r>
              <a:rPr lang="en-US" sz="2400" b="1" strike="noStrike" spc="-1">
                <a:solidFill>
                  <a:srgbClr val="F70146"/>
                </a:solidFill>
                <a:latin typeface="Droid Sans"/>
              </a:rPr>
              <a:t>Data Types:</a:t>
            </a:r>
            <a:r>
              <a:rPr lang="en-US" sz="2400" b="0" strike="noStrike" spc="-1">
                <a:solidFill>
                  <a:srgbClr val="F70146"/>
                </a:solidFill>
                <a:latin typeface="Droid Sans"/>
              </a:rPr>
              <a:t> </a:t>
            </a:r>
            <a:r>
              <a:rPr lang="en-US" sz="2400" b="0" strike="noStrike" spc="-1">
                <a:solidFill>
                  <a:srgbClr val="000000"/>
                </a:solidFill>
                <a:latin typeface="Droid Sans"/>
              </a:rPr>
              <a:t>Matrix, Frame, LLVM scalars, (Tensor, List)</a:t>
            </a:r>
            <a:endParaRPr lang="de-DE" sz="2400" b="0" strike="noStrike" spc="-1">
              <a:latin typeface="Calibri"/>
            </a:endParaRPr>
          </a:p>
          <a:p>
            <a:pPr marL="228600" indent="-227880">
              <a:lnSpc>
                <a:spcPct val="90000"/>
              </a:lnSpc>
              <a:spcBef>
                <a:spcPts val="1001"/>
              </a:spcBef>
              <a:buClr>
                <a:srgbClr val="F70146"/>
              </a:buClr>
              <a:buFont typeface="Arial"/>
              <a:buChar char="•"/>
            </a:pPr>
            <a:r>
              <a:rPr lang="en-US" sz="2400" b="1" strike="noStrike" spc="-1">
                <a:solidFill>
                  <a:srgbClr val="F70146"/>
                </a:solidFill>
                <a:latin typeface="Droid Sans"/>
              </a:rPr>
              <a:t>Value Types:</a:t>
            </a:r>
            <a:r>
              <a:rPr lang="en-US" sz="2400" b="0" strike="noStrike" spc="-1">
                <a:solidFill>
                  <a:srgbClr val="F70146"/>
                </a:solidFill>
                <a:latin typeface="Droid Sans"/>
              </a:rPr>
              <a:t> </a:t>
            </a:r>
            <a:r>
              <a:rPr lang="en-US" sz="2400" b="0" strike="noStrike" spc="-1">
                <a:solidFill>
                  <a:srgbClr val="000000"/>
                </a:solidFill>
                <a:latin typeface="Droid Sans"/>
              </a:rPr>
              <a:t>e.g., I8, I32, I64, UI8, UI32, UI64, FP32, FP64</a:t>
            </a:r>
            <a:endParaRPr lang="de-DE" sz="2400" b="0" strike="noStrike" spc="-1">
              <a:latin typeface="Calibri"/>
            </a:endParaRPr>
          </a:p>
          <a:p>
            <a:pPr marL="228600" indent="-227880">
              <a:lnSpc>
                <a:spcPct val="90000"/>
              </a:lnSpc>
              <a:spcBef>
                <a:spcPts val="1001"/>
              </a:spcBef>
              <a:buClr>
                <a:srgbClr val="000000"/>
              </a:buClr>
              <a:buFont typeface="Arial"/>
              <a:buChar char="•"/>
            </a:pPr>
            <a:r>
              <a:rPr lang="en-US" sz="2400" b="0" strike="noStrike" spc="-1">
                <a:solidFill>
                  <a:srgbClr val="000000"/>
                </a:solidFill>
                <a:latin typeface="Droid Sans"/>
              </a:rPr>
              <a:t> </a:t>
            </a:r>
            <a:endParaRPr lang="de-DE" sz="2400" b="0" strike="noStrike" spc="-1">
              <a:latin typeface="Calibri"/>
            </a:endParaRPr>
          </a:p>
        </p:txBody>
      </p:sp>
      <p:pic>
        <p:nvPicPr>
          <p:cNvPr id="225" name="Picture 3"/>
          <p:cNvPicPr/>
          <p:nvPr/>
        </p:nvPicPr>
        <p:blipFill>
          <a:blip r:embed="rId2"/>
          <a:stretch/>
        </p:blipFill>
        <p:spPr>
          <a:xfrm>
            <a:off x="1419840" y="3488760"/>
            <a:ext cx="4228920" cy="2818080"/>
          </a:xfrm>
          <a:prstGeom prst="rect">
            <a:avLst/>
          </a:prstGeom>
          <a:ln>
            <a:noFill/>
          </a:ln>
        </p:spPr>
      </p:pic>
      <p:pic>
        <p:nvPicPr>
          <p:cNvPr id="226" name="Picture 4"/>
          <p:cNvPicPr/>
          <p:nvPr/>
        </p:nvPicPr>
        <p:blipFill>
          <a:blip r:embed="rId3"/>
          <a:stretch/>
        </p:blipFill>
        <p:spPr>
          <a:xfrm>
            <a:off x="6850080" y="3528720"/>
            <a:ext cx="4509720" cy="2917440"/>
          </a:xfrm>
          <a:prstGeom prst="rect">
            <a:avLst/>
          </a:prstGeom>
          <a:ln>
            <a:noFill/>
          </a:ln>
        </p:spPr>
      </p:pic>
      <p:sp>
        <p:nvSpPr>
          <p:cNvPr id="227" name="CustomShape 3"/>
          <p:cNvSpPr/>
          <p:nvPr/>
        </p:nvSpPr>
        <p:spPr>
          <a:xfrm>
            <a:off x="1461960" y="2960640"/>
            <a:ext cx="42915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000000"/>
                </a:solidFill>
                <a:latin typeface="Droid Sans"/>
                <a:ea typeface="DejaVu Sans"/>
              </a:rPr>
              <a:t>a) Distributed Collection of Tiles</a:t>
            </a:r>
            <a:endParaRPr lang="de-DE" sz="1800" b="0" strike="noStrike" spc="-1">
              <a:latin typeface="Calibri"/>
            </a:endParaRPr>
          </a:p>
        </p:txBody>
      </p:sp>
      <p:sp>
        <p:nvSpPr>
          <p:cNvPr id="228" name="CustomShape 4"/>
          <p:cNvSpPr/>
          <p:nvPr/>
        </p:nvSpPr>
        <p:spPr>
          <a:xfrm>
            <a:off x="7027560" y="2966760"/>
            <a:ext cx="42915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000000"/>
                </a:solidFill>
                <a:latin typeface="Droid Sans"/>
                <a:ea typeface="DejaVu Sans"/>
              </a:rPr>
              <a:t>b) Federated Matrix/Frame</a:t>
            </a:r>
            <a:endParaRPr lang="de-DE" sz="1800" b="0" strike="noStrike" spc="-1">
              <a:latin typeface="Calibri"/>
            </a:endParaRPr>
          </a:p>
        </p:txBody>
      </p:sp>
      <p:sp>
        <p:nvSpPr>
          <p:cNvPr id="229" name="CustomShape 5"/>
          <p:cNvSpPr/>
          <p:nvPr/>
        </p:nvSpPr>
        <p:spPr>
          <a:xfrm>
            <a:off x="9609480" y="1272960"/>
            <a:ext cx="859680" cy="4820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Droid Sans"/>
                <a:ea typeface="DejaVu Sans"/>
              </a:rPr>
              <a:t>Matrix</a:t>
            </a:r>
            <a:endParaRPr lang="de-DE" sz="1800" b="0" strike="noStrike" spc="-1">
              <a:latin typeface="Calibri"/>
            </a:endParaRPr>
          </a:p>
        </p:txBody>
      </p:sp>
      <p:sp>
        <p:nvSpPr>
          <p:cNvPr id="230" name="CustomShape 6"/>
          <p:cNvSpPr/>
          <p:nvPr/>
        </p:nvSpPr>
        <p:spPr>
          <a:xfrm>
            <a:off x="10725120" y="1728360"/>
            <a:ext cx="1270440" cy="392400"/>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Droid Sans"/>
                <a:ea typeface="DejaVu Sans"/>
              </a:rPr>
              <a:t>GPU Array</a:t>
            </a:r>
            <a:endParaRPr lang="de-DE" sz="1800" b="0" strike="noStrike" spc="-1">
              <a:latin typeface="Calibri"/>
            </a:endParaRPr>
          </a:p>
        </p:txBody>
      </p:sp>
      <p:sp>
        <p:nvSpPr>
          <p:cNvPr id="231" name="CustomShape 7"/>
          <p:cNvSpPr/>
          <p:nvPr/>
        </p:nvSpPr>
        <p:spPr>
          <a:xfrm>
            <a:off x="10725120" y="1261800"/>
            <a:ext cx="1270440" cy="392400"/>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Droid Sans"/>
                <a:ea typeface="DejaVu Sans"/>
              </a:rPr>
              <a:t>CPU Array</a:t>
            </a:r>
            <a:endParaRPr lang="de-DE" sz="1800" b="0" strike="noStrike" spc="-1">
              <a:latin typeface="Calibri"/>
            </a:endParaRPr>
          </a:p>
        </p:txBody>
      </p:sp>
      <p:sp>
        <p:nvSpPr>
          <p:cNvPr id="232" name="CustomShape 8"/>
          <p:cNvSpPr/>
          <p:nvPr/>
        </p:nvSpPr>
        <p:spPr>
          <a:xfrm flipV="1">
            <a:off x="10469880" y="1457640"/>
            <a:ext cx="254520" cy="55440"/>
          </a:xfrm>
          <a:custGeom>
            <a:avLst/>
            <a:gdLst/>
            <a:ahLst/>
            <a:cxnLst/>
            <a:rect l="l" t="t" r="r" b="b"/>
            <a:pathLst>
              <a:path w="21600" h="21600">
                <a:moveTo>
                  <a:pt x="0" y="0"/>
                </a:moveTo>
                <a:lnTo>
                  <a:pt x="21600" y="21600"/>
                </a:lnTo>
              </a:path>
            </a:pathLst>
          </a:custGeom>
          <a:noFill/>
          <a:ln w="19080">
            <a:solidFill>
              <a:srgbClr val="7889FB"/>
            </a:solidFill>
            <a:tailEnd type="triangle" w="med" len="lg"/>
          </a:ln>
        </p:spPr>
        <p:style>
          <a:lnRef idx="1">
            <a:schemeClr val="accent1"/>
          </a:lnRef>
          <a:fillRef idx="0">
            <a:schemeClr val="accent1"/>
          </a:fillRef>
          <a:effectRef idx="0">
            <a:schemeClr val="accent1"/>
          </a:effectRef>
          <a:fontRef idx="minor"/>
        </p:style>
      </p:sp>
      <p:sp>
        <p:nvSpPr>
          <p:cNvPr id="233" name="CustomShape 9"/>
          <p:cNvSpPr/>
          <p:nvPr/>
        </p:nvSpPr>
        <p:spPr>
          <a:xfrm>
            <a:off x="10469880" y="1514160"/>
            <a:ext cx="254520" cy="409680"/>
          </a:xfrm>
          <a:custGeom>
            <a:avLst/>
            <a:gdLst/>
            <a:ahLst/>
            <a:cxnLst/>
            <a:rect l="l" t="t" r="r" b="b"/>
            <a:pathLst>
              <a:path w="21600" h="21600">
                <a:moveTo>
                  <a:pt x="0" y="0"/>
                </a:moveTo>
                <a:lnTo>
                  <a:pt x="21600" y="21600"/>
                </a:lnTo>
              </a:path>
            </a:pathLst>
          </a:custGeom>
          <a:noFill/>
          <a:ln w="19080">
            <a:solidFill>
              <a:srgbClr val="7889FB"/>
            </a:solidFill>
            <a:tailEnd type="triangle" w="med" len="lg"/>
          </a:ln>
        </p:spPr>
        <p:style>
          <a:lnRef idx="1">
            <a:schemeClr val="accent1"/>
          </a:lnRef>
          <a:fillRef idx="0">
            <a:schemeClr val="accent1"/>
          </a:fillRef>
          <a:effectRef idx="0">
            <a:schemeClr val="accent1"/>
          </a:effectRef>
          <a:fontRef idx="minor"/>
        </p:style>
      </p:sp>
      <p:sp>
        <p:nvSpPr>
          <p:cNvPr id="234" name="CustomShape 10"/>
          <p:cNvSpPr/>
          <p:nvPr/>
        </p:nvSpPr>
        <p:spPr>
          <a:xfrm>
            <a:off x="9522720" y="1718640"/>
            <a:ext cx="102852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000000"/>
                </a:solidFill>
                <a:latin typeface="Droid Sans"/>
                <a:ea typeface="DejaVu Sans"/>
              </a:rPr>
              <a:t>Dense/CSR</a:t>
            </a:r>
            <a:endParaRPr lang="de-DE" sz="1800" b="0" strike="noStrike" spc="-1">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24">
                                            <p:txEl>
                                              <p:pRg st="2" end="2"/>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27"/>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28"/>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Picture 4"/>
          <p:cNvPicPr/>
          <p:nvPr/>
        </p:nvPicPr>
        <p:blipFill>
          <a:blip r:embed="rId2"/>
          <a:stretch/>
        </p:blipFill>
        <p:spPr>
          <a:xfrm>
            <a:off x="939960" y="1468080"/>
            <a:ext cx="10434600" cy="4097160"/>
          </a:xfrm>
          <a:prstGeom prst="rect">
            <a:avLst/>
          </a:prstGeom>
          <a:ln>
            <a:noFill/>
          </a:ln>
        </p:spPr>
      </p:pic>
      <p:sp>
        <p:nvSpPr>
          <p:cNvPr id="236" name="CustomShape 1"/>
          <p:cNvSpPr/>
          <p:nvPr/>
        </p:nvSpPr>
        <p:spPr>
          <a:xfrm>
            <a:off x="838080" y="365040"/>
            <a:ext cx="8770680" cy="69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3600" b="0" strike="noStrike" spc="-1">
                <a:solidFill>
                  <a:srgbClr val="000000"/>
                </a:solidFill>
                <a:latin typeface="Droid Sans"/>
              </a:rPr>
              <a:t>Vectorized (Tiled) Execution</a:t>
            </a:r>
            <a:endParaRPr lang="de-DE" sz="3600" b="0" strike="noStrike" spc="-1">
              <a:latin typeface="Calibri"/>
            </a:endParaRPr>
          </a:p>
        </p:txBody>
      </p:sp>
      <p:pic>
        <p:nvPicPr>
          <p:cNvPr id="237" name="Picture 3"/>
          <p:cNvPicPr/>
          <p:nvPr/>
        </p:nvPicPr>
        <p:blipFill>
          <a:blip r:embed="rId3"/>
          <a:stretch/>
        </p:blipFill>
        <p:spPr>
          <a:xfrm>
            <a:off x="939960" y="1468080"/>
            <a:ext cx="10434600" cy="4097160"/>
          </a:xfrm>
          <a:prstGeom prst="rect">
            <a:avLst/>
          </a:prstGeom>
          <a:ln>
            <a:noFill/>
          </a:ln>
        </p:spPr>
      </p:pic>
      <p:sp>
        <p:nvSpPr>
          <p:cNvPr id="238" name="CustomShape 2"/>
          <p:cNvSpPr/>
          <p:nvPr/>
        </p:nvSpPr>
        <p:spPr>
          <a:xfrm>
            <a:off x="1042920" y="5852160"/>
            <a:ext cx="275760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F70146"/>
                </a:solidFill>
                <a:latin typeface="Droid Sans"/>
                <a:ea typeface="DejaVu Sans"/>
              </a:rPr>
              <a:t>Default Parallelization</a:t>
            </a:r>
            <a:endParaRPr lang="de-DE" sz="1800" b="0" strike="noStrike" spc="-1">
              <a:latin typeface="Calibri"/>
            </a:endParaRPr>
          </a:p>
          <a:p>
            <a:pPr algn="ctr">
              <a:lnSpc>
                <a:spcPct val="100000"/>
              </a:lnSpc>
            </a:pPr>
            <a:r>
              <a:rPr lang="en-US" sz="1800" b="1" strike="noStrike" spc="-1">
                <a:solidFill>
                  <a:srgbClr val="F70146"/>
                </a:solidFill>
                <a:latin typeface="Droid Sans"/>
                <a:ea typeface="DejaVu Sans"/>
              </a:rPr>
              <a:t>Frame &amp; Matrix Ops</a:t>
            </a:r>
            <a:endParaRPr lang="de-DE" sz="1800" b="0" strike="noStrike" spc="-1">
              <a:latin typeface="Calibri"/>
            </a:endParaRPr>
          </a:p>
        </p:txBody>
      </p:sp>
      <p:sp>
        <p:nvSpPr>
          <p:cNvPr id="239" name="CustomShape 3"/>
          <p:cNvSpPr/>
          <p:nvPr/>
        </p:nvSpPr>
        <p:spPr>
          <a:xfrm>
            <a:off x="8051040" y="5849280"/>
            <a:ext cx="341460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F70146"/>
                </a:solidFill>
                <a:latin typeface="Droid Sans"/>
                <a:ea typeface="DejaVu Sans"/>
              </a:rPr>
              <a:t>Fused Operator Pipelines </a:t>
            </a:r>
            <a:br/>
            <a:r>
              <a:rPr lang="en-US" sz="1800" b="1" strike="noStrike" spc="-1">
                <a:solidFill>
                  <a:srgbClr val="F70146"/>
                </a:solidFill>
                <a:latin typeface="Droid Sans"/>
                <a:ea typeface="DejaVu Sans"/>
              </a:rPr>
              <a:t>on Tiles/Scalars + Codegen</a:t>
            </a:r>
            <a:endParaRPr lang="de-DE" sz="1800" b="0" strike="noStrike" spc="-1">
              <a:latin typeface="Calibri"/>
            </a:endParaRPr>
          </a:p>
        </p:txBody>
      </p:sp>
      <p:sp>
        <p:nvSpPr>
          <p:cNvPr id="240" name="CustomShape 4"/>
          <p:cNvSpPr/>
          <p:nvPr/>
        </p:nvSpPr>
        <p:spPr>
          <a:xfrm>
            <a:off x="4575240" y="5846040"/>
            <a:ext cx="296532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F70146"/>
                </a:solidFill>
                <a:latin typeface="Droid Sans"/>
                <a:ea typeface="DejaVu Sans"/>
              </a:rPr>
              <a:t>Locality-aware, </a:t>
            </a:r>
            <a:br/>
            <a:r>
              <a:rPr lang="en-US" sz="1800" b="1" strike="noStrike" spc="-1">
                <a:solidFill>
                  <a:srgbClr val="F70146"/>
                </a:solidFill>
                <a:latin typeface="Droid Sans"/>
                <a:ea typeface="DejaVu Sans"/>
              </a:rPr>
              <a:t>Multi-device Scheduling</a:t>
            </a:r>
            <a:endParaRPr lang="de-DE" sz="1800" b="0" strike="noStrike" spc="-1">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38"/>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39"/>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2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fill="hold" nodeType="clickEffect">
                                  <p:stCondLst>
                                    <p:cond delay="0"/>
                                  </p:stCondLst>
                                  <p:childTnLst>
                                    <p:animMotion origin="layout" path="M 1.875E-006 -1.48148E-006 L 0.26966 -0.17708 E">
                                      <p:cBhvr>
                                        <p:cTn id="16" dur="2000" fill="hold"/>
                                        <p:tgtEl>
                                          <p:spTgt spid="237"/>
                                        </p:tgtEl>
                                        <p:attrNameLst>
                                          <p:attrName>ppt_x</p:attrName>
                                          <p:attrName>ppt_y</p:attrName>
                                        </p:attrNameLst>
                                      </p:cBhvr>
                                    </p:animMotion>
                                  </p:childTnLst>
                                </p:cTn>
                              </p:par>
                              <p:par>
                                <p:cTn id="17" presetID="6" presetClass="emph" fill="hold" nodeType="withEffect">
                                  <p:stCondLst>
                                    <p:cond delay="0"/>
                                  </p:stCondLst>
                                  <p:childTnLst>
                                    <p:animScale>
                                      <p:cBhvr>
                                        <p:cTn id="18" dur="2000" fill="hold"/>
                                        <p:tgtEl>
                                          <p:spTgt spid="237"/>
                                        </p:tgtEl>
                                      </p:cBhvr>
                                      <p:by x="46600" y="46600"/>
                                    </p:animScale>
                                  </p:childTnLst>
                                </p:cTn>
                              </p:par>
                              <p:par>
                                <p:cTn id="19" presetID="1" presetClass="exit" fill="hold" nodeType="withEffect">
                                  <p:stCondLst>
                                    <p:cond delay="0"/>
                                  </p:stCondLst>
                                  <p:childTnLst>
                                    <p:set>
                                      <p:cBhvr>
                                        <p:cTn id="20" dur="1" fill="hold">
                                          <p:stCondLst>
                                            <p:cond delay="0"/>
                                          </p:stCondLst>
                                        </p:cTn>
                                        <p:tgtEl>
                                          <p:spTgt spid="235"/>
                                        </p:tgtEl>
                                        <p:attrNameLst>
                                          <p:attrName>style.visibility</p:attrName>
                                        </p:attrNameLst>
                                      </p:cBhvr>
                                      <p:to>
                                        <p:strVal val="hidden"/>
                                      </p:to>
                                    </p:set>
                                  </p:childTnLst>
                                </p:cTn>
                              </p:par>
                              <p:par>
                                <p:cTn id="21" presetID="1" presetClass="exit" fill="hold" nodeType="withEffect">
                                  <p:stCondLst>
                                    <p:cond delay="0"/>
                                  </p:stCondLst>
                                  <p:childTnLst>
                                    <p:set>
                                      <p:cBhvr>
                                        <p:cTn id="22" dur="1" fill="hold">
                                          <p:stCondLst>
                                            <p:cond delay="0"/>
                                          </p:stCondLst>
                                        </p:cTn>
                                        <p:tgtEl>
                                          <p:spTgt spid="238"/>
                                        </p:tgtEl>
                                        <p:attrNameLst>
                                          <p:attrName>style.visibility</p:attrName>
                                        </p:attrNameLst>
                                      </p:cBhvr>
                                      <p:to>
                                        <p:strVal val="hidden"/>
                                      </p:to>
                                    </p:set>
                                  </p:childTnLst>
                                </p:cTn>
                              </p:par>
                              <p:par>
                                <p:cTn id="23" presetID="1" presetClass="exit" fill="hold" nodeType="withEffect">
                                  <p:stCondLst>
                                    <p:cond delay="0"/>
                                  </p:stCondLst>
                                  <p:childTnLst>
                                    <p:set>
                                      <p:cBhvr>
                                        <p:cTn id="24" dur="1" fill="hold">
                                          <p:stCondLst>
                                            <p:cond delay="0"/>
                                          </p:stCondLst>
                                        </p:cTn>
                                        <p:tgtEl>
                                          <p:spTgt spid="239"/>
                                        </p:tgtEl>
                                        <p:attrNameLst>
                                          <p:attrName>style.visibility</p:attrName>
                                        </p:attrNameLst>
                                      </p:cBhvr>
                                      <p:to>
                                        <p:strVal val="hidden"/>
                                      </p:to>
                                    </p:set>
                                  </p:childTnLst>
                                </p:cTn>
                              </p:par>
                              <p:par>
                                <p:cTn id="25" presetID="1" presetClass="exit" fill="hold" nodeType="withEffect">
                                  <p:stCondLst>
                                    <p:cond delay="0"/>
                                  </p:stCondLst>
                                  <p:childTnLst>
                                    <p:set>
                                      <p:cBhvr>
                                        <p:cTn id="26" dur="1" fill="hold">
                                          <p:stCondLst>
                                            <p:cond delay="0"/>
                                          </p:stCondLst>
                                        </p:cTn>
                                        <p:tgtEl>
                                          <p:spTgt spid="2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ustomShape 1"/>
          <p:cNvSpPr/>
          <p:nvPr/>
        </p:nvSpPr>
        <p:spPr>
          <a:xfrm>
            <a:off x="838080" y="365040"/>
            <a:ext cx="8770680" cy="69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3600" b="0" strike="noStrike" spc="-1">
                <a:solidFill>
                  <a:srgbClr val="000000"/>
                </a:solidFill>
                <a:latin typeface="Droid Sans"/>
              </a:rPr>
              <a:t>Vectorized (Tiled) Execution, cont.</a:t>
            </a:r>
            <a:endParaRPr lang="de-DE" sz="3600" b="0" strike="noStrike" spc="-1">
              <a:latin typeface="Calibri"/>
            </a:endParaRPr>
          </a:p>
        </p:txBody>
      </p:sp>
      <p:sp>
        <p:nvSpPr>
          <p:cNvPr id="242" name="CustomShape 2"/>
          <p:cNvSpPr/>
          <p:nvPr/>
        </p:nvSpPr>
        <p:spPr>
          <a:xfrm>
            <a:off x="838080" y="1272960"/>
            <a:ext cx="10514880" cy="490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7880">
              <a:lnSpc>
                <a:spcPct val="90000"/>
              </a:lnSpc>
              <a:spcBef>
                <a:spcPts val="1001"/>
              </a:spcBef>
              <a:buClr>
                <a:srgbClr val="000000"/>
              </a:buClr>
              <a:buFont typeface="Arial"/>
              <a:buChar char="•"/>
            </a:pPr>
            <a:r>
              <a:rPr lang="en-US" sz="2400" b="1" strike="noStrike" spc="-1">
                <a:solidFill>
                  <a:srgbClr val="000000"/>
                </a:solidFill>
                <a:latin typeface="Droid Sans"/>
              </a:rPr>
              <a:t>#1 Zero-copy Input Slicing</a:t>
            </a:r>
            <a:endParaRPr lang="de-DE" sz="24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Create view on sliced input (no-op)</a:t>
            </a:r>
            <a:endParaRPr lang="de-DE" sz="20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All kernels work on views</a:t>
            </a:r>
            <a:endParaRPr lang="de-DE" sz="2000" b="0" strike="noStrike" spc="-1">
              <a:latin typeface="Calibri"/>
            </a:endParaRPr>
          </a:p>
          <a:p>
            <a:pPr>
              <a:lnSpc>
                <a:spcPct val="100000"/>
              </a:lnSpc>
            </a:pPr>
            <a:endParaRPr lang="de-DE" sz="2000" b="0" strike="noStrike" spc="-1">
              <a:latin typeface="Calibri"/>
            </a:endParaRPr>
          </a:p>
          <a:p>
            <a:pPr marL="228600" indent="-227880">
              <a:lnSpc>
                <a:spcPct val="90000"/>
              </a:lnSpc>
              <a:spcBef>
                <a:spcPts val="1001"/>
              </a:spcBef>
              <a:buClr>
                <a:srgbClr val="000000"/>
              </a:buClr>
              <a:buFont typeface="Arial"/>
              <a:buChar char="•"/>
            </a:pPr>
            <a:r>
              <a:rPr lang="en-US" sz="2400" b="1" strike="noStrike" spc="-1">
                <a:solidFill>
                  <a:srgbClr val="000000"/>
                </a:solidFill>
                <a:latin typeface="Droid Sans"/>
              </a:rPr>
              <a:t>#2 Sparse Intermediates</a:t>
            </a:r>
            <a:endParaRPr lang="de-DE" sz="24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Reuse dense/sparse kernels</a:t>
            </a:r>
            <a:endParaRPr lang="de-DE" sz="20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Sparse pipeline intermediates for free</a:t>
            </a:r>
            <a:endParaRPr lang="de-DE" sz="2000" b="0" strike="noStrike" spc="-1">
              <a:latin typeface="Calibri"/>
            </a:endParaRPr>
          </a:p>
          <a:p>
            <a:pPr>
              <a:lnSpc>
                <a:spcPct val="100000"/>
              </a:lnSpc>
            </a:pPr>
            <a:endParaRPr lang="de-DE" sz="2000" b="0" strike="noStrike" spc="-1">
              <a:latin typeface="Calibri"/>
            </a:endParaRPr>
          </a:p>
          <a:p>
            <a:pPr marL="228600" indent="-227880">
              <a:lnSpc>
                <a:spcPct val="90000"/>
              </a:lnSpc>
              <a:spcBef>
                <a:spcPts val="1001"/>
              </a:spcBef>
              <a:buClr>
                <a:srgbClr val="000000"/>
              </a:buClr>
              <a:buFont typeface="Arial"/>
              <a:buChar char="•"/>
            </a:pPr>
            <a:r>
              <a:rPr lang="en-US" sz="2400" b="1" strike="noStrike" spc="-1">
                <a:solidFill>
                  <a:srgbClr val="000000"/>
                </a:solidFill>
                <a:latin typeface="Droid Sans"/>
              </a:rPr>
              <a:t>#3 Fine-grained Control</a:t>
            </a:r>
            <a:endParaRPr lang="de-DE" sz="24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Task sizes (dequeue, data access) vs data binding (cache-conscious ops)</a:t>
            </a:r>
            <a:endParaRPr lang="de-DE" sz="20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Scheduling for load balance (e.g., sparse operations)</a:t>
            </a:r>
            <a:endParaRPr lang="de-DE" sz="2000" b="0" strike="noStrike" spc="-1">
              <a:latin typeface="Calibri"/>
            </a:endParaRPr>
          </a:p>
          <a:p>
            <a:pPr>
              <a:lnSpc>
                <a:spcPct val="100000"/>
              </a:lnSpc>
            </a:pPr>
            <a:endParaRPr lang="de-DE" sz="2000" b="0" strike="noStrike" spc="-1">
              <a:latin typeface="Calibri"/>
            </a:endParaRPr>
          </a:p>
          <a:p>
            <a:pPr marL="228600" indent="-227880">
              <a:lnSpc>
                <a:spcPct val="90000"/>
              </a:lnSpc>
              <a:spcBef>
                <a:spcPts val="1001"/>
              </a:spcBef>
              <a:buClr>
                <a:srgbClr val="000000"/>
              </a:buClr>
              <a:buFont typeface="Arial"/>
              <a:buChar char="•"/>
            </a:pPr>
            <a:r>
              <a:rPr lang="en-US" sz="2400" b="1" strike="noStrike" spc="-1">
                <a:solidFill>
                  <a:srgbClr val="000000"/>
                </a:solidFill>
                <a:latin typeface="Droid Sans"/>
              </a:rPr>
              <a:t>#4 Computational Storage</a:t>
            </a:r>
            <a:endParaRPr lang="de-DE" sz="24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Task queues connect eBPF programs, async I/O </a:t>
            </a:r>
            <a:br/>
            <a:r>
              <a:rPr lang="en-US" sz="2000" b="0" strike="noStrike" spc="-1">
                <a:solidFill>
                  <a:srgbClr val="000000"/>
                </a:solidFill>
                <a:latin typeface="Droid Sans"/>
              </a:rPr>
              <a:t> </a:t>
            </a:r>
            <a:endParaRPr lang="de-DE" sz="2000" b="0" strike="noStrike" spc="-1">
              <a:latin typeface="Calibri"/>
            </a:endParaRPr>
          </a:p>
        </p:txBody>
      </p:sp>
      <p:pic>
        <p:nvPicPr>
          <p:cNvPr id="243" name="Picture 3"/>
          <p:cNvPicPr/>
          <p:nvPr/>
        </p:nvPicPr>
        <p:blipFill>
          <a:blip r:embed="rId2"/>
          <a:stretch/>
        </p:blipFill>
        <p:spPr>
          <a:xfrm>
            <a:off x="6994800" y="1344600"/>
            <a:ext cx="4876560" cy="1914480"/>
          </a:xfrm>
          <a:prstGeom prst="rect">
            <a:avLst/>
          </a:prstGeom>
          <a:ln>
            <a:noFill/>
          </a:ln>
        </p:spPr>
      </p:pic>
      <p:grpSp>
        <p:nvGrpSpPr>
          <p:cNvPr id="244" name="Group 3"/>
          <p:cNvGrpSpPr/>
          <p:nvPr/>
        </p:nvGrpSpPr>
        <p:grpSpPr>
          <a:xfrm>
            <a:off x="7544520" y="5303520"/>
            <a:ext cx="1889280" cy="1171800"/>
            <a:chOff x="7544520" y="5303520"/>
            <a:chExt cx="1889280" cy="1171800"/>
          </a:xfrm>
        </p:grpSpPr>
        <p:sp>
          <p:nvSpPr>
            <p:cNvPr id="245" name="CustomShape 4"/>
            <p:cNvSpPr/>
            <p:nvPr/>
          </p:nvSpPr>
          <p:spPr>
            <a:xfrm>
              <a:off x="7605720" y="5680080"/>
              <a:ext cx="1828080" cy="795240"/>
            </a:xfrm>
            <a:prstGeom prst="roundRect">
              <a:avLst>
                <a:gd name="adj" fmla="val 16667"/>
              </a:avLst>
            </a:prstGeom>
            <a:noFill/>
            <a:ln w="19080">
              <a:solidFill>
                <a:schemeClr val="tx1"/>
              </a:solidFill>
            </a:ln>
          </p:spPr>
          <p:style>
            <a:lnRef idx="2">
              <a:schemeClr val="accent1">
                <a:shade val="50000"/>
              </a:schemeClr>
            </a:lnRef>
            <a:fillRef idx="1">
              <a:schemeClr val="accent1"/>
            </a:fillRef>
            <a:effectRef idx="0">
              <a:schemeClr val="accent1"/>
            </a:effectRef>
            <a:fontRef idx="minor"/>
          </p:style>
        </p:sp>
        <p:sp>
          <p:nvSpPr>
            <p:cNvPr id="246" name="CustomShape 5"/>
            <p:cNvSpPr/>
            <p:nvPr/>
          </p:nvSpPr>
          <p:spPr>
            <a:xfrm>
              <a:off x="7724160" y="5776920"/>
              <a:ext cx="483480" cy="2883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0" tIns="45000" rIns="0" bIns="45000" anchor="ctr">
              <a:noAutofit/>
            </a:bodyPr>
            <a:lstStyle/>
            <a:p>
              <a:pPr algn="ctr">
                <a:lnSpc>
                  <a:spcPct val="100000"/>
                </a:lnSpc>
              </a:pPr>
              <a:r>
                <a:rPr lang="en-US" sz="1600" b="0" strike="noStrike" spc="-1">
                  <a:solidFill>
                    <a:srgbClr val="FFFFFF"/>
                  </a:solidFill>
                  <a:latin typeface="Droid Sans"/>
                  <a:ea typeface="DejaVu Sans"/>
                </a:rPr>
                <a:t>FP32</a:t>
              </a:r>
              <a:endParaRPr lang="de-DE" sz="1600" b="0" strike="noStrike" spc="-1">
                <a:latin typeface="Calibri"/>
              </a:endParaRPr>
            </a:p>
          </p:txBody>
        </p:sp>
        <p:sp>
          <p:nvSpPr>
            <p:cNvPr id="247" name="CustomShape 6"/>
            <p:cNvSpPr/>
            <p:nvPr/>
          </p:nvSpPr>
          <p:spPr>
            <a:xfrm>
              <a:off x="7725960" y="6101280"/>
              <a:ext cx="483480" cy="2883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0" tIns="45000" rIns="0" bIns="45000" anchor="ctr">
              <a:noAutofit/>
            </a:bodyPr>
            <a:lstStyle/>
            <a:p>
              <a:pPr algn="ctr">
                <a:lnSpc>
                  <a:spcPct val="100000"/>
                </a:lnSpc>
              </a:pPr>
              <a:r>
                <a:rPr lang="en-US" sz="1600" b="0" strike="noStrike" spc="-1">
                  <a:solidFill>
                    <a:srgbClr val="FFFFFF"/>
                  </a:solidFill>
                  <a:latin typeface="Droid Sans"/>
                  <a:ea typeface="DejaVu Sans"/>
                </a:rPr>
                <a:t>FP32</a:t>
              </a:r>
              <a:endParaRPr lang="de-DE" sz="1600" b="0" strike="noStrike" spc="-1">
                <a:latin typeface="Calibri"/>
              </a:endParaRPr>
            </a:p>
          </p:txBody>
        </p:sp>
        <p:sp>
          <p:nvSpPr>
            <p:cNvPr id="248" name="CustomShape 7"/>
            <p:cNvSpPr/>
            <p:nvPr/>
          </p:nvSpPr>
          <p:spPr>
            <a:xfrm>
              <a:off x="8265600" y="5780520"/>
              <a:ext cx="483480" cy="2883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0" tIns="45000" rIns="0" bIns="45000" anchor="ctr">
              <a:noAutofit/>
            </a:bodyPr>
            <a:lstStyle/>
            <a:p>
              <a:pPr algn="ctr">
                <a:lnSpc>
                  <a:spcPct val="100000"/>
                </a:lnSpc>
              </a:pPr>
              <a:r>
                <a:rPr lang="en-US" sz="1600" b="0" strike="noStrike" spc="-1">
                  <a:solidFill>
                    <a:srgbClr val="FFFFFF"/>
                  </a:solidFill>
                  <a:latin typeface="Droid Sans"/>
                  <a:ea typeface="DejaVu Sans"/>
                </a:rPr>
                <a:t>FP32</a:t>
              </a:r>
              <a:endParaRPr lang="de-DE" sz="1600" b="0" strike="noStrike" spc="-1">
                <a:latin typeface="Calibri"/>
              </a:endParaRPr>
            </a:p>
          </p:txBody>
        </p:sp>
        <p:sp>
          <p:nvSpPr>
            <p:cNvPr id="249" name="CustomShape 8"/>
            <p:cNvSpPr/>
            <p:nvPr/>
          </p:nvSpPr>
          <p:spPr>
            <a:xfrm>
              <a:off x="8256600" y="6104880"/>
              <a:ext cx="483480" cy="28836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0" tIns="45000" rIns="0" bIns="45000" anchor="ctr">
              <a:noAutofit/>
            </a:bodyPr>
            <a:lstStyle/>
            <a:p>
              <a:pPr algn="ctr">
                <a:lnSpc>
                  <a:spcPct val="100000"/>
                </a:lnSpc>
              </a:pPr>
              <a:r>
                <a:rPr lang="en-US" sz="1600" b="0" strike="noStrike" spc="-1">
                  <a:solidFill>
                    <a:srgbClr val="FFFFFF"/>
                  </a:solidFill>
                  <a:latin typeface="Droid Sans"/>
                  <a:ea typeface="DejaVu Sans"/>
                </a:rPr>
                <a:t>FP32</a:t>
              </a:r>
              <a:endParaRPr lang="de-DE" sz="1600" b="0" strike="noStrike" spc="-1">
                <a:latin typeface="Calibri"/>
              </a:endParaRPr>
            </a:p>
          </p:txBody>
        </p:sp>
        <p:sp>
          <p:nvSpPr>
            <p:cNvPr id="250" name="CustomShape 9"/>
            <p:cNvSpPr/>
            <p:nvPr/>
          </p:nvSpPr>
          <p:spPr>
            <a:xfrm>
              <a:off x="8799840" y="5949000"/>
              <a:ext cx="558720" cy="440640"/>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p:style>
          <p:txBody>
            <a:bodyPr lIns="0" tIns="45000" rIns="0" bIns="45000" anchor="ctr">
              <a:noAutofit/>
            </a:bodyPr>
            <a:lstStyle/>
            <a:p>
              <a:pPr algn="ctr">
                <a:lnSpc>
                  <a:spcPct val="100000"/>
                </a:lnSpc>
              </a:pPr>
              <a:r>
                <a:rPr lang="en-US" sz="1600" b="0" strike="noStrike" spc="-1">
                  <a:solidFill>
                    <a:srgbClr val="FFFFFF"/>
                  </a:solidFill>
                  <a:latin typeface="Droid Sans"/>
                  <a:ea typeface="DejaVu Sans"/>
                </a:rPr>
                <a:t>FPGA</a:t>
              </a:r>
              <a:endParaRPr lang="de-DE" sz="1600" b="0" strike="noStrike" spc="-1">
                <a:latin typeface="Calibri"/>
              </a:endParaRPr>
            </a:p>
          </p:txBody>
        </p:sp>
        <p:sp>
          <p:nvSpPr>
            <p:cNvPr id="251" name="CustomShape 10"/>
            <p:cNvSpPr/>
            <p:nvPr/>
          </p:nvSpPr>
          <p:spPr>
            <a:xfrm>
              <a:off x="7544520" y="5303520"/>
              <a:ext cx="13626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000000"/>
                  </a:solidFill>
                  <a:latin typeface="Droid Sans"/>
                  <a:ea typeface="DejaVu Sans"/>
                </a:rPr>
                <a:t>SSD</a:t>
              </a:r>
              <a:endParaRPr lang="de-DE" sz="1800" b="0" strike="noStrike" spc="-1">
                <a:latin typeface="Calibri"/>
              </a:endParaRPr>
            </a:p>
          </p:txBody>
        </p:sp>
      </p:grpSp>
      <p:grpSp>
        <p:nvGrpSpPr>
          <p:cNvPr id="252" name="Group 11"/>
          <p:cNvGrpSpPr/>
          <p:nvPr/>
        </p:nvGrpSpPr>
        <p:grpSpPr>
          <a:xfrm>
            <a:off x="9039960" y="5314320"/>
            <a:ext cx="2831400" cy="687960"/>
            <a:chOff x="9039960" y="5314320"/>
            <a:chExt cx="2831400" cy="687960"/>
          </a:xfrm>
        </p:grpSpPr>
        <p:sp>
          <p:nvSpPr>
            <p:cNvPr id="253" name="CustomShape 12"/>
            <p:cNvSpPr/>
            <p:nvPr/>
          </p:nvSpPr>
          <p:spPr>
            <a:xfrm flipV="1">
              <a:off x="9039960" y="5668560"/>
              <a:ext cx="663840" cy="307440"/>
            </a:xfrm>
            <a:custGeom>
              <a:avLst/>
              <a:gdLst/>
              <a:ahLst/>
              <a:cxnLst/>
              <a:rect l="l" t="t" r="r" b="b"/>
              <a:pathLst>
                <a:path w="21600" h="21600">
                  <a:moveTo>
                    <a:pt x="0" y="0"/>
                  </a:moveTo>
                  <a:lnTo>
                    <a:pt x="21600" y="21600"/>
                  </a:lnTo>
                </a:path>
              </a:pathLst>
            </a:custGeom>
            <a:noFill/>
            <a:ln w="19080">
              <a:solidFill>
                <a:srgbClr val="7889FB"/>
              </a:solidFill>
              <a:tailEnd type="triangle" w="med" len="lg"/>
            </a:ln>
          </p:spPr>
          <p:style>
            <a:lnRef idx="1">
              <a:schemeClr val="accent1"/>
            </a:lnRef>
            <a:fillRef idx="0">
              <a:schemeClr val="accent1"/>
            </a:fillRef>
            <a:effectRef idx="0">
              <a:schemeClr val="accent1"/>
            </a:effectRef>
            <a:fontRef idx="minor"/>
          </p:style>
        </p:sp>
        <p:sp>
          <p:nvSpPr>
            <p:cNvPr id="254" name="CustomShape 13"/>
            <p:cNvSpPr/>
            <p:nvPr/>
          </p:nvSpPr>
          <p:spPr>
            <a:xfrm rot="5400000">
              <a:off x="9700920" y="5362920"/>
              <a:ext cx="621720" cy="612360"/>
            </a:xfrm>
            <a:prstGeom prst="can">
              <a:avLst>
                <a:gd name="adj" fmla="val 25000"/>
              </a:avLst>
            </a:prstGeom>
            <a:ln/>
          </p:spPr>
          <p:style>
            <a:lnRef idx="2">
              <a:schemeClr val="accent1">
                <a:shade val="50000"/>
              </a:schemeClr>
            </a:lnRef>
            <a:fillRef idx="1">
              <a:schemeClr val="accent1"/>
            </a:fillRef>
            <a:effectRef idx="0">
              <a:schemeClr val="accent1"/>
            </a:effectRef>
            <a:fontRef idx="minor"/>
          </p:style>
        </p:sp>
        <p:sp>
          <p:nvSpPr>
            <p:cNvPr id="255" name="CustomShape 14"/>
            <p:cNvSpPr/>
            <p:nvPr/>
          </p:nvSpPr>
          <p:spPr>
            <a:xfrm>
              <a:off x="10627560" y="5326920"/>
              <a:ext cx="1243800" cy="675360"/>
            </a:xfrm>
            <a:prstGeom prst="roundRect">
              <a:avLst>
                <a:gd name="adj" fmla="val 16667"/>
              </a:avLst>
            </a:prstGeom>
            <a:noFill/>
            <a:ln w="19080">
              <a:solidFill>
                <a:schemeClr val="tx1"/>
              </a:solidFill>
            </a:ln>
          </p:spPr>
          <p:style>
            <a:lnRef idx="2">
              <a:schemeClr val="accent1">
                <a:shade val="50000"/>
              </a:schemeClr>
            </a:lnRef>
            <a:fillRef idx="1">
              <a:schemeClr val="accent1"/>
            </a:fillRef>
            <a:effectRef idx="0">
              <a:schemeClr val="accent1"/>
            </a:effectRef>
            <a:fontRef idx="minor"/>
          </p:style>
          <p:txBody>
            <a:bodyPr lIns="0" tIns="45000" rIns="0" bIns="45000" anchor="ctr">
              <a:noAutofit/>
            </a:bodyPr>
            <a:lstStyle/>
            <a:p>
              <a:pPr algn="ctr">
                <a:lnSpc>
                  <a:spcPct val="100000"/>
                </a:lnSpc>
              </a:pPr>
              <a:r>
                <a:rPr lang="en-US" sz="1800" b="0" strike="noStrike" spc="-1">
                  <a:solidFill>
                    <a:srgbClr val="000000"/>
                  </a:solidFill>
                  <a:latin typeface="Droid Sans"/>
                  <a:ea typeface="DejaVu Sans"/>
                </a:rPr>
                <a:t>ResNet-20 Scoring</a:t>
              </a:r>
              <a:endParaRPr lang="de-DE" sz="1800" b="0" strike="noStrike" spc="-1">
                <a:latin typeface="Calibri"/>
              </a:endParaRPr>
            </a:p>
          </p:txBody>
        </p:sp>
        <p:sp>
          <p:nvSpPr>
            <p:cNvPr id="256" name="CustomShape 15"/>
            <p:cNvSpPr/>
            <p:nvPr/>
          </p:nvSpPr>
          <p:spPr>
            <a:xfrm flipV="1">
              <a:off x="10317960" y="5664240"/>
              <a:ext cx="308880" cy="3600"/>
            </a:xfrm>
            <a:custGeom>
              <a:avLst/>
              <a:gdLst/>
              <a:ahLst/>
              <a:cxnLst/>
              <a:rect l="l" t="t" r="r" b="b"/>
              <a:pathLst>
                <a:path w="21600" h="21600">
                  <a:moveTo>
                    <a:pt x="0" y="0"/>
                  </a:moveTo>
                  <a:lnTo>
                    <a:pt x="21600" y="21600"/>
                  </a:lnTo>
                </a:path>
              </a:pathLst>
            </a:custGeom>
            <a:noFill/>
            <a:ln w="19080">
              <a:solidFill>
                <a:srgbClr val="7889FB"/>
              </a:solidFill>
              <a:tailEnd type="triangle" w="med" len="lg"/>
            </a:ln>
          </p:spPr>
          <p:style>
            <a:lnRef idx="1">
              <a:schemeClr val="accent1"/>
            </a:lnRef>
            <a:fillRef idx="0">
              <a:schemeClr val="accent1"/>
            </a:fillRef>
            <a:effectRef idx="0">
              <a:schemeClr val="accent1"/>
            </a:effectRef>
            <a:fontRef idx="minor"/>
          </p:style>
        </p:sp>
        <p:sp>
          <p:nvSpPr>
            <p:cNvPr id="257" name="CustomShape 16"/>
            <p:cNvSpPr/>
            <p:nvPr/>
          </p:nvSpPr>
          <p:spPr>
            <a:xfrm>
              <a:off x="9135360" y="5314320"/>
              <a:ext cx="5688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Droid Sans"/>
                  <a:ea typeface="DejaVu Sans"/>
                </a:rPr>
                <a:t>UI8</a:t>
              </a:r>
              <a:endParaRPr lang="de-DE" sz="1800" b="0" strike="noStrike" spc="-1">
                <a:latin typeface="Calibri"/>
              </a:endParaRPr>
            </a:p>
          </p:txBody>
        </p:sp>
      </p:gr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42">
                                            <p:txEl>
                                              <p:pRg st="8" end="8"/>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42">
                                            <p:txEl>
                                              <p:pRg st="9" end="9"/>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42">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42">
                                            <p:txEl>
                                              <p:pRg st="12" end="12"/>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42">
                                            <p:txEl>
                                              <p:pRg st="13" end="13"/>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44"/>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8" name="CustomShape 1"/>
          <p:cNvSpPr/>
          <p:nvPr/>
        </p:nvSpPr>
        <p:spPr>
          <a:xfrm>
            <a:off x="838080" y="365040"/>
            <a:ext cx="8770680" cy="69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3600" b="0" strike="noStrike" spc="-1">
                <a:solidFill>
                  <a:srgbClr val="000000"/>
                </a:solidFill>
                <a:latin typeface="Droid Sans"/>
              </a:rPr>
              <a:t>Extensibility</a:t>
            </a:r>
            <a:endParaRPr lang="de-DE" sz="3600" b="0" strike="noStrike" spc="-1">
              <a:latin typeface="Calibri"/>
            </a:endParaRPr>
          </a:p>
        </p:txBody>
      </p:sp>
      <p:sp>
        <p:nvSpPr>
          <p:cNvPr id="259" name="CustomShape 2"/>
          <p:cNvSpPr/>
          <p:nvPr/>
        </p:nvSpPr>
        <p:spPr>
          <a:xfrm>
            <a:off x="838080" y="1272960"/>
            <a:ext cx="10514880" cy="490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7880">
              <a:lnSpc>
                <a:spcPct val="90000"/>
              </a:lnSpc>
              <a:spcBef>
                <a:spcPts val="1001"/>
              </a:spcBef>
              <a:buClr>
                <a:srgbClr val="000000"/>
              </a:buClr>
              <a:buFont typeface="Arial"/>
              <a:buChar char="•"/>
            </a:pPr>
            <a:r>
              <a:rPr lang="en-US" sz="2400" b="1" strike="noStrike" spc="-1">
                <a:solidFill>
                  <a:srgbClr val="000000"/>
                </a:solidFill>
                <a:latin typeface="Droid Sans"/>
              </a:rPr>
              <a:t>Goals for Extensibility</a:t>
            </a:r>
            <a:endParaRPr lang="de-DE" sz="24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New </a:t>
            </a:r>
            <a:r>
              <a:rPr lang="en-US" sz="2000" b="1" strike="noStrike" spc="-1">
                <a:solidFill>
                  <a:srgbClr val="7889FB"/>
                </a:solidFill>
                <a:latin typeface="Droid Sans"/>
              </a:rPr>
              <a:t>data types</a:t>
            </a:r>
            <a:r>
              <a:rPr lang="en-US" sz="2000" b="0" strike="noStrike" spc="-1">
                <a:solidFill>
                  <a:srgbClr val="000000"/>
                </a:solidFill>
                <a:latin typeface="Droid Sans"/>
              </a:rPr>
              <a:t> and </a:t>
            </a:r>
            <a:r>
              <a:rPr lang="en-US" sz="2000" b="1" strike="noStrike" spc="-1">
                <a:solidFill>
                  <a:srgbClr val="7889FB"/>
                </a:solidFill>
                <a:latin typeface="Droid Sans"/>
              </a:rPr>
              <a:t>kernels</a:t>
            </a:r>
            <a:r>
              <a:rPr lang="en-US" sz="2000" b="0" strike="noStrike" spc="-1">
                <a:solidFill>
                  <a:srgbClr val="000000"/>
                </a:solidFill>
                <a:latin typeface="Droid Sans"/>
              </a:rPr>
              <a:t> (e.g., compressed, HW devices)</a:t>
            </a:r>
            <a:endParaRPr lang="de-DE" sz="20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New </a:t>
            </a:r>
            <a:r>
              <a:rPr lang="en-US" sz="2000" b="1" strike="noStrike" spc="-1">
                <a:solidFill>
                  <a:srgbClr val="7889FB"/>
                </a:solidFill>
                <a:latin typeface="Droid Sans"/>
              </a:rPr>
              <a:t>optimization passes</a:t>
            </a:r>
            <a:r>
              <a:rPr lang="en-US" sz="2000" b="0" strike="noStrike" spc="-1">
                <a:solidFill>
                  <a:srgbClr val="000000"/>
                </a:solidFill>
                <a:latin typeface="Droid Sans"/>
              </a:rPr>
              <a:t> and scheduling algorithms</a:t>
            </a:r>
            <a:endParaRPr lang="de-DE" sz="20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Integration with other </a:t>
            </a:r>
            <a:r>
              <a:rPr lang="en-US" sz="2000" b="1" strike="noStrike" spc="-1">
                <a:solidFill>
                  <a:srgbClr val="F70146"/>
                </a:solidFill>
                <a:latin typeface="Droid Sans"/>
              </a:rPr>
              <a:t>MLIR dialects</a:t>
            </a:r>
            <a:endParaRPr lang="de-DE" sz="2000" b="0" strike="noStrike" spc="-1">
              <a:latin typeface="Calibri"/>
            </a:endParaRPr>
          </a:p>
          <a:p>
            <a:pPr>
              <a:lnSpc>
                <a:spcPct val="100000"/>
              </a:lnSpc>
            </a:pPr>
            <a:endParaRPr lang="de-DE" sz="2000" b="0" strike="noStrike" spc="-1">
              <a:latin typeface="Calibri"/>
            </a:endParaRPr>
          </a:p>
          <a:p>
            <a:pPr marL="228600" indent="-227880">
              <a:lnSpc>
                <a:spcPct val="90000"/>
              </a:lnSpc>
              <a:spcBef>
                <a:spcPts val="1001"/>
              </a:spcBef>
              <a:buClr>
                <a:srgbClr val="000000"/>
              </a:buClr>
              <a:buFont typeface="Arial"/>
              <a:buChar char="•"/>
            </a:pPr>
            <a:r>
              <a:rPr lang="en-US" sz="2400" b="1" strike="noStrike" spc="-1">
                <a:solidFill>
                  <a:srgbClr val="000000"/>
                </a:solidFill>
                <a:latin typeface="Droid Sans"/>
              </a:rPr>
              <a:t>#1 Extension Catalog</a:t>
            </a:r>
            <a:endParaRPr lang="de-DE" sz="24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Register kernels/data types as shared libraries</a:t>
            </a:r>
            <a:endParaRPr lang="de-DE" sz="20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Type hierarchy, cost functions, constraints</a:t>
            </a:r>
            <a:endParaRPr lang="de-DE" sz="2000" b="0" strike="noStrike" spc="-1">
              <a:latin typeface="Calibri"/>
            </a:endParaRPr>
          </a:p>
          <a:p>
            <a:pPr>
              <a:lnSpc>
                <a:spcPct val="100000"/>
              </a:lnSpc>
            </a:pPr>
            <a:endParaRPr lang="de-DE" sz="2000" b="0" strike="noStrike" spc="-1">
              <a:latin typeface="Calibri"/>
            </a:endParaRPr>
          </a:p>
          <a:p>
            <a:pPr marL="228600" indent="-227880">
              <a:lnSpc>
                <a:spcPct val="90000"/>
              </a:lnSpc>
              <a:spcBef>
                <a:spcPts val="1001"/>
              </a:spcBef>
              <a:buClr>
                <a:srgbClr val="000000"/>
              </a:buClr>
              <a:buFont typeface="Arial"/>
              <a:buChar char="•"/>
            </a:pPr>
            <a:r>
              <a:rPr lang="en-US" sz="2400" b="1" strike="noStrike" spc="-1">
                <a:solidFill>
                  <a:srgbClr val="000000"/>
                </a:solidFill>
                <a:latin typeface="Droid Sans"/>
              </a:rPr>
              <a:t>#2 DSL-level Extensibility/Configuration</a:t>
            </a:r>
            <a:endParaRPr lang="de-DE" sz="24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Data representations, data/ops placement (</a:t>
            </a:r>
            <a:r>
              <a:rPr lang="en-US" sz="2000" b="1" strike="noStrike" spc="-1">
                <a:solidFill>
                  <a:srgbClr val="F70146"/>
                </a:solidFill>
                <a:latin typeface="Droid Sans"/>
              </a:rPr>
              <a:t>constraints</a:t>
            </a:r>
            <a:r>
              <a:rPr lang="en-US" sz="2000" b="0" strike="noStrike" spc="-1">
                <a:solidFill>
                  <a:srgbClr val="000000"/>
                </a:solidFill>
                <a:latin typeface="Droid Sans"/>
              </a:rPr>
              <a:t>)</a:t>
            </a:r>
            <a:endParaRPr lang="de-DE" sz="2000" b="0" strike="noStrike" spc="-1">
              <a:latin typeface="Calibri"/>
            </a:endParaRPr>
          </a:p>
          <a:p>
            <a:pPr marL="685800" lvl="1" indent="-227880">
              <a:lnSpc>
                <a:spcPct val="90000"/>
              </a:lnSpc>
              <a:spcBef>
                <a:spcPts val="499"/>
              </a:spcBef>
              <a:buClr>
                <a:srgbClr val="7889FB"/>
              </a:buClr>
              <a:buFont typeface="Arial"/>
              <a:buChar char="•"/>
            </a:pPr>
            <a:r>
              <a:rPr lang="en-US" sz="2000" b="1" strike="noStrike" spc="-1">
                <a:solidFill>
                  <a:srgbClr val="7889FB"/>
                </a:solidFill>
                <a:latin typeface="Droid Sans"/>
              </a:rPr>
              <a:t>Sideways Entry:</a:t>
            </a:r>
            <a:r>
              <a:rPr lang="en-US" sz="2000" b="0" strike="noStrike" spc="-1">
                <a:solidFill>
                  <a:srgbClr val="000000"/>
                </a:solidFill>
                <a:latin typeface="Droid Sans"/>
              </a:rPr>
              <a:t> daphnec takes DaphneDSL and DaphneIR</a:t>
            </a:r>
            <a:endParaRPr lang="de-DE" sz="2000" b="0" strike="noStrike" spc="-1">
              <a:latin typeface="Calibri"/>
            </a:endParaRPr>
          </a:p>
          <a:p>
            <a:pPr>
              <a:lnSpc>
                <a:spcPct val="100000"/>
              </a:lnSpc>
            </a:pPr>
            <a:endParaRPr lang="de-DE" sz="2000" b="0" strike="noStrike" spc="-1">
              <a:latin typeface="Calibri"/>
            </a:endParaRPr>
          </a:p>
          <a:p>
            <a:pPr marL="228600" indent="-227880">
              <a:lnSpc>
                <a:spcPct val="90000"/>
              </a:lnSpc>
              <a:spcBef>
                <a:spcPts val="1001"/>
              </a:spcBef>
              <a:buClr>
                <a:srgbClr val="000000"/>
              </a:buClr>
              <a:buFont typeface="Arial"/>
              <a:buChar char="•"/>
            </a:pPr>
            <a:r>
              <a:rPr lang="en-US" sz="2400" b="1" strike="noStrike" spc="-1">
                <a:solidFill>
                  <a:srgbClr val="000000"/>
                </a:solidFill>
                <a:latin typeface="Droid Sans"/>
              </a:rPr>
              <a:t>#3 System Internals</a:t>
            </a:r>
            <a:endParaRPr lang="de-DE" sz="2400" b="0" strike="noStrike" spc="-1">
              <a:latin typeface="Calibri"/>
            </a:endParaRPr>
          </a:p>
          <a:p>
            <a:pPr marL="685800" lvl="1" indent="-227880">
              <a:lnSpc>
                <a:spcPct val="90000"/>
              </a:lnSpc>
              <a:spcBef>
                <a:spcPts val="499"/>
              </a:spcBef>
              <a:buClr>
                <a:srgbClr val="000000"/>
              </a:buClr>
              <a:buFont typeface="Arial"/>
              <a:buChar char="•"/>
            </a:pPr>
            <a:r>
              <a:rPr lang="en-US" sz="2000" b="0" strike="noStrike" spc="-1">
                <a:solidFill>
                  <a:srgbClr val="000000"/>
                </a:solidFill>
                <a:latin typeface="Droid Sans"/>
              </a:rPr>
              <a:t>Extended DaphneIR</a:t>
            </a:r>
            <a:endParaRPr lang="de-DE" sz="2000" b="0" strike="noStrike" spc="-1">
              <a:latin typeface="Calibri"/>
            </a:endParaRPr>
          </a:p>
        </p:txBody>
      </p:sp>
      <p:pic>
        <p:nvPicPr>
          <p:cNvPr id="260" name="Picture 3"/>
          <p:cNvPicPr/>
          <p:nvPr/>
        </p:nvPicPr>
        <p:blipFill>
          <a:blip r:embed="rId2"/>
          <a:stretch/>
        </p:blipFill>
        <p:spPr>
          <a:xfrm>
            <a:off x="10496160" y="1659600"/>
            <a:ext cx="857160" cy="857160"/>
          </a:xfrm>
          <a:prstGeom prst="rect">
            <a:avLst/>
          </a:prstGeom>
          <a:ln>
            <a:noFill/>
          </a:ln>
        </p:spPr>
      </p:pic>
      <p:sp>
        <p:nvSpPr>
          <p:cNvPr id="261" name="CustomShape 3"/>
          <p:cNvSpPr/>
          <p:nvPr/>
        </p:nvSpPr>
        <p:spPr>
          <a:xfrm>
            <a:off x="9023040" y="4419720"/>
            <a:ext cx="2902680" cy="130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0" strike="noStrike" spc="-1">
                <a:solidFill>
                  <a:srgbClr val="000000"/>
                </a:solidFill>
                <a:latin typeface="Consolas"/>
                <a:ea typeface="DejaVu Sans"/>
              </a:rPr>
              <a:t>X = </a:t>
            </a:r>
            <a:r>
              <a:rPr lang="en-US" sz="1600" b="1" strike="noStrike" spc="-1">
                <a:solidFill>
                  <a:srgbClr val="000000"/>
                </a:solidFill>
                <a:latin typeface="Consolas"/>
                <a:ea typeface="DejaVu Sans"/>
              </a:rPr>
              <a:t>sparse</a:t>
            </a:r>
            <a:r>
              <a:rPr lang="en-US" sz="1600" b="0" strike="noStrike" spc="-1">
                <a:solidFill>
                  <a:srgbClr val="000000"/>
                </a:solidFill>
                <a:latin typeface="Consolas"/>
                <a:ea typeface="DejaVu Sans"/>
              </a:rPr>
              <a:t>(Y); </a:t>
            </a:r>
            <a:br/>
            <a:r>
              <a:rPr lang="en-US" sz="1600" b="0" strike="noStrike" spc="-1">
                <a:solidFill>
                  <a:srgbClr val="000000"/>
                </a:solidFill>
                <a:latin typeface="Consolas"/>
                <a:ea typeface="DejaVu Sans"/>
              </a:rPr>
              <a:t>X = </a:t>
            </a:r>
            <a:r>
              <a:rPr lang="en-US" sz="1600" b="1" strike="noStrike" spc="-1">
                <a:solidFill>
                  <a:srgbClr val="000000"/>
                </a:solidFill>
                <a:latin typeface="Consolas"/>
                <a:ea typeface="DejaVu Sans"/>
              </a:rPr>
              <a:t>compress</a:t>
            </a:r>
            <a:r>
              <a:rPr lang="en-US" sz="1600" b="0" strike="noStrike" spc="-1">
                <a:solidFill>
                  <a:srgbClr val="000000"/>
                </a:solidFill>
                <a:latin typeface="Consolas"/>
                <a:ea typeface="DejaVu Sans"/>
              </a:rPr>
              <a:t>(Y);</a:t>
            </a:r>
            <a:endParaRPr lang="de-DE" sz="1600" b="0" strike="noStrike" spc="-1">
              <a:latin typeface="Calibri"/>
            </a:endParaRPr>
          </a:p>
          <a:p>
            <a:pPr>
              <a:lnSpc>
                <a:spcPct val="100000"/>
              </a:lnSpc>
            </a:pPr>
            <a:r>
              <a:rPr lang="en-US" sz="1600" b="0" strike="noStrike" spc="-1">
                <a:solidFill>
                  <a:srgbClr val="000000"/>
                </a:solidFill>
                <a:latin typeface="Consolas"/>
                <a:ea typeface="DejaVu Sans"/>
              </a:rPr>
              <a:t>X = </a:t>
            </a:r>
            <a:r>
              <a:rPr lang="en-US" sz="1600" b="1" strike="noStrike" spc="-1">
                <a:solidFill>
                  <a:srgbClr val="000000"/>
                </a:solidFill>
                <a:latin typeface="Consolas"/>
                <a:ea typeface="DejaVu Sans"/>
              </a:rPr>
              <a:t>device</a:t>
            </a:r>
            <a:r>
              <a:rPr lang="en-US" sz="1600" b="0" strike="noStrike" spc="-1">
                <a:solidFill>
                  <a:srgbClr val="000000"/>
                </a:solidFill>
                <a:latin typeface="Consolas"/>
                <a:ea typeface="DejaVu Sans"/>
              </a:rPr>
              <a:t>(Y, “/GPU:0”);</a:t>
            </a:r>
            <a:endParaRPr lang="de-DE" sz="1600" b="0" strike="noStrike" spc="-1">
              <a:latin typeface="Calibri"/>
            </a:endParaRPr>
          </a:p>
          <a:p>
            <a:pPr>
              <a:lnSpc>
                <a:spcPct val="100000"/>
              </a:lnSpc>
            </a:pPr>
            <a:r>
              <a:rPr lang="en-US" sz="1600" b="0" strike="noStrike" spc="-1">
                <a:solidFill>
                  <a:srgbClr val="000000"/>
                </a:solidFill>
                <a:latin typeface="Consolas"/>
                <a:ea typeface="DejaVu Sans"/>
              </a:rPr>
              <a:t>X = Y @_gpu Z;</a:t>
            </a:r>
            <a:endParaRPr lang="de-DE" sz="1600" b="0" strike="noStrike" spc="-1">
              <a:latin typeface="Calibri"/>
            </a:endParaRPr>
          </a:p>
        </p:txBody>
      </p:sp>
      <p:graphicFrame>
        <p:nvGraphicFramePr>
          <p:cNvPr id="262" name="Table 4"/>
          <p:cNvGraphicFramePr/>
          <p:nvPr/>
        </p:nvGraphicFramePr>
        <p:xfrm>
          <a:off x="7423200" y="2885040"/>
          <a:ext cx="4371840" cy="1827000"/>
        </p:xfrm>
        <a:graphic>
          <a:graphicData uri="http://schemas.openxmlformats.org/drawingml/2006/table">
            <a:tbl>
              <a:tblPr/>
              <a:tblGrid>
                <a:gridCol w="1400760">
                  <a:extLst>
                    <a:ext uri="{9D8B030D-6E8A-4147-A177-3AD203B41FA5}">
                      <a16:colId xmlns:a16="http://schemas.microsoft.com/office/drawing/2014/main" val="20000"/>
                    </a:ext>
                  </a:extLst>
                </a:gridCol>
                <a:gridCol w="1155600">
                  <a:extLst>
                    <a:ext uri="{9D8B030D-6E8A-4147-A177-3AD203B41FA5}">
                      <a16:colId xmlns:a16="http://schemas.microsoft.com/office/drawing/2014/main" val="20001"/>
                    </a:ext>
                  </a:extLst>
                </a:gridCol>
                <a:gridCol w="694800">
                  <a:extLst>
                    <a:ext uri="{9D8B030D-6E8A-4147-A177-3AD203B41FA5}">
                      <a16:colId xmlns:a16="http://schemas.microsoft.com/office/drawing/2014/main" val="20002"/>
                    </a:ext>
                  </a:extLst>
                </a:gridCol>
                <a:gridCol w="1121040">
                  <a:extLst>
                    <a:ext uri="{9D8B030D-6E8A-4147-A177-3AD203B41FA5}">
                      <a16:colId xmlns:a16="http://schemas.microsoft.com/office/drawing/2014/main" val="20003"/>
                    </a:ext>
                  </a:extLst>
                </a:gridCol>
              </a:tblGrid>
              <a:tr h="335160">
                <a:tc>
                  <a:txBody>
                    <a:bodyPr/>
                    <a:lstStyle/>
                    <a:p>
                      <a:pPr algn="ctr">
                        <a:lnSpc>
                          <a:spcPct val="100000"/>
                        </a:lnSpc>
                      </a:pPr>
                      <a:r>
                        <a:rPr lang="en-US" sz="1600" b="1" strike="noStrike" spc="-1">
                          <a:solidFill>
                            <a:srgbClr val="FFFFFF"/>
                          </a:solidFill>
                          <a:latin typeface="Droid Sans"/>
                        </a:rPr>
                        <a:t>Artifact</a:t>
                      </a:r>
                      <a:endParaRPr lang="de-DE" sz="1600" b="0" strike="noStrike" spc="-1">
                        <a:latin typeface="Calibri"/>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889FB"/>
                    </a:solidFill>
                  </a:tcPr>
                </a:tc>
                <a:tc>
                  <a:txBody>
                    <a:bodyPr/>
                    <a:lstStyle/>
                    <a:p>
                      <a:pPr algn="ctr">
                        <a:lnSpc>
                          <a:spcPct val="100000"/>
                        </a:lnSpc>
                      </a:pPr>
                      <a:r>
                        <a:rPr lang="en-US" sz="1600" b="1" strike="noStrike" spc="-1">
                          <a:solidFill>
                            <a:srgbClr val="FFFFFF"/>
                          </a:solidFill>
                          <a:latin typeface="Droid Sans"/>
                        </a:rPr>
                        <a:t>Type</a:t>
                      </a:r>
                      <a:endParaRPr lang="de-DE" sz="1600" b="0" strike="noStrike" spc="-1">
                        <a:latin typeface="Calibri"/>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889FB"/>
                    </a:solidFill>
                  </a:tcPr>
                </a:tc>
                <a:tc>
                  <a:txBody>
                    <a:bodyPr/>
                    <a:lstStyle/>
                    <a:p>
                      <a:pPr algn="ctr">
                        <a:lnSpc>
                          <a:spcPct val="100000"/>
                        </a:lnSpc>
                      </a:pPr>
                      <a:r>
                        <a:rPr lang="en-US" sz="1600" b="1" strike="noStrike" spc="-1">
                          <a:solidFill>
                            <a:srgbClr val="FFFFFF"/>
                          </a:solidFill>
                          <a:latin typeface="Droid Sans"/>
                        </a:rPr>
                        <a:t>Cost</a:t>
                      </a:r>
                      <a:endParaRPr lang="de-DE" sz="1600" b="0" strike="noStrike" spc="-1">
                        <a:latin typeface="Calibri"/>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889FB"/>
                    </a:solidFill>
                  </a:tcPr>
                </a:tc>
                <a:tc>
                  <a:txBody>
                    <a:bodyPr/>
                    <a:lstStyle/>
                    <a:p>
                      <a:pPr algn="ctr">
                        <a:lnSpc>
                          <a:spcPct val="100000"/>
                        </a:lnSpc>
                      </a:pPr>
                      <a:r>
                        <a:rPr lang="en-US" sz="1600" b="1" strike="noStrike" spc="-1">
                          <a:solidFill>
                            <a:srgbClr val="FFFFFF"/>
                          </a:solidFill>
                          <a:latin typeface="Droid Sans"/>
                        </a:rPr>
                        <a:t>Lib</a:t>
                      </a:r>
                      <a:endParaRPr lang="de-DE" sz="1600" b="0" strike="noStrike" spc="-1">
                        <a:latin typeface="Calibri"/>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7889FB"/>
                    </a:solidFill>
                  </a:tcPr>
                </a:tc>
                <a:extLst>
                  <a:ext uri="{0D108BD9-81ED-4DB2-BD59-A6C34878D82A}">
                    <a16:rowId xmlns:a16="http://schemas.microsoft.com/office/drawing/2014/main" val="10000"/>
                  </a:ext>
                </a:extLst>
              </a:tr>
              <a:tr h="335160">
                <a:tc>
                  <a:txBody>
                    <a:bodyPr/>
                    <a:lstStyle/>
                    <a:p>
                      <a:pPr algn="ctr">
                        <a:lnSpc>
                          <a:spcPct val="100000"/>
                        </a:lnSpc>
                      </a:pPr>
                      <a:r>
                        <a:rPr lang="en-US" sz="1600" b="0" strike="noStrike" spc="-1">
                          <a:solidFill>
                            <a:srgbClr val="000000"/>
                          </a:solidFill>
                          <a:latin typeface="Droid Sans"/>
                        </a:rPr>
                        <a:t>compress</a:t>
                      </a:r>
                      <a:endParaRPr lang="de-DE" sz="1600" b="0" strike="noStrike" spc="-1">
                        <a:latin typeface="Calibri"/>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6D9FD"/>
                    </a:solidFill>
                  </a:tcPr>
                </a:tc>
                <a:tc>
                  <a:txBody>
                    <a:bodyPr/>
                    <a:lstStyle/>
                    <a:p>
                      <a:pPr algn="ctr">
                        <a:lnSpc>
                          <a:spcPct val="100000"/>
                        </a:lnSpc>
                      </a:pPr>
                      <a:r>
                        <a:rPr lang="en-US" sz="1600" b="0" strike="noStrike" spc="-1">
                          <a:solidFill>
                            <a:srgbClr val="000000"/>
                          </a:solidFill>
                          <a:latin typeface="Droid Sans"/>
                        </a:rPr>
                        <a:t>K-Reorg</a:t>
                      </a:r>
                      <a:endParaRPr lang="de-DE" sz="1600" b="0" strike="noStrike" spc="-1">
                        <a:latin typeface="Calibri"/>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6D9FD"/>
                    </a:solidFill>
                  </a:tcPr>
                </a:tc>
                <a:tc>
                  <a:txBody>
                    <a:bodyPr/>
                    <a:lstStyle/>
                    <a:p>
                      <a:endParaRPr lang="de-DE"/>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6D9FD"/>
                    </a:solidFill>
                  </a:tcPr>
                </a:tc>
                <a:tc>
                  <a:txBody>
                    <a:bodyPr/>
                    <a:lstStyle/>
                    <a:p>
                      <a:pPr algn="ctr">
                        <a:lnSpc>
                          <a:spcPct val="100000"/>
                        </a:lnSpc>
                      </a:pPr>
                      <a:r>
                        <a:rPr lang="en-US" sz="1600" b="0" strike="noStrike" spc="-1">
                          <a:solidFill>
                            <a:srgbClr val="000000"/>
                          </a:solidFill>
                          <a:latin typeface="Droid Sans"/>
                        </a:rPr>
                        <a:t>./clib.so</a:t>
                      </a:r>
                      <a:endParaRPr lang="de-DE" sz="1600" b="0" strike="noStrike" spc="-1">
                        <a:latin typeface="Calibri"/>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6D9FD"/>
                    </a:solidFill>
                  </a:tcPr>
                </a:tc>
                <a:extLst>
                  <a:ext uri="{0D108BD9-81ED-4DB2-BD59-A6C34878D82A}">
                    <a16:rowId xmlns:a16="http://schemas.microsoft.com/office/drawing/2014/main" val="10001"/>
                  </a:ext>
                </a:extLst>
              </a:tr>
              <a:tr h="578520">
                <a:tc>
                  <a:txBody>
                    <a:bodyPr/>
                    <a:lstStyle/>
                    <a:p>
                      <a:pPr algn="ctr">
                        <a:lnSpc>
                          <a:spcPct val="100000"/>
                        </a:lnSpc>
                      </a:pPr>
                      <a:r>
                        <a:rPr lang="en-US" sz="1600" b="0" strike="noStrike" spc="-1">
                          <a:solidFill>
                            <a:srgbClr val="000000"/>
                          </a:solidFill>
                          <a:latin typeface="Droid Sans"/>
                        </a:rPr>
                        <a:t>mm_asic</a:t>
                      </a:r>
                      <a:endParaRPr lang="de-DE" sz="1600" b="0" strike="noStrike" spc="-1">
                        <a:latin typeface="Calibri"/>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EDFE"/>
                    </a:solidFill>
                  </a:tcPr>
                </a:tc>
                <a:tc>
                  <a:txBody>
                    <a:bodyPr/>
                    <a:lstStyle/>
                    <a:p>
                      <a:pPr algn="ctr">
                        <a:lnSpc>
                          <a:spcPct val="100000"/>
                        </a:lnSpc>
                      </a:pPr>
                      <a:r>
                        <a:rPr lang="en-US" sz="1600" b="0" strike="noStrike" spc="-1">
                          <a:solidFill>
                            <a:srgbClr val="000000"/>
                          </a:solidFill>
                          <a:latin typeface="Droid Sans"/>
                        </a:rPr>
                        <a:t>K-Matmult</a:t>
                      </a:r>
                      <a:endParaRPr lang="de-DE" sz="1600" b="0" strike="noStrike" spc="-1">
                        <a:latin typeface="Calibri"/>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EDFE"/>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EBEDFE"/>
                    </a:solidFill>
                  </a:tcPr>
                </a:tc>
                <a:tc>
                  <a:txBody>
                    <a:bodyPr/>
                    <a:lstStyle/>
                    <a:p>
                      <a:pPr algn="ctr">
                        <a:lnSpc>
                          <a:spcPct val="100000"/>
                        </a:lnSpc>
                      </a:pPr>
                      <a:r>
                        <a:rPr lang="en-US" sz="1600" b="0" strike="noStrike" spc="-1">
                          <a:solidFill>
                            <a:srgbClr val="000000"/>
                          </a:solidFill>
                          <a:latin typeface="Droid Sans"/>
                        </a:rPr>
                        <a:t>./mma.so</a:t>
                      </a:r>
                      <a:endParaRPr lang="de-DE" sz="1600" b="0" strike="noStrike" spc="-1">
                        <a:latin typeface="Calibri"/>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BEDFE"/>
                    </a:solidFill>
                  </a:tcPr>
                </a:tc>
                <a:extLst>
                  <a:ext uri="{0D108BD9-81ED-4DB2-BD59-A6C34878D82A}">
                    <a16:rowId xmlns:a16="http://schemas.microsoft.com/office/drawing/2014/main" val="10002"/>
                  </a:ext>
                </a:extLst>
              </a:tr>
              <a:tr h="578520">
                <a:tc>
                  <a:txBody>
                    <a:bodyPr/>
                    <a:lstStyle/>
                    <a:p>
                      <a:pPr algn="ctr">
                        <a:lnSpc>
                          <a:spcPct val="100000"/>
                        </a:lnSpc>
                      </a:pPr>
                      <a:r>
                        <a:rPr lang="en-US" sz="1600" b="0" strike="noStrike" spc="-1">
                          <a:solidFill>
                            <a:srgbClr val="000000"/>
                          </a:solidFill>
                          <a:latin typeface="Droid Sans"/>
                        </a:rPr>
                        <a:t>CompMatrix</a:t>
                      </a:r>
                      <a:endParaRPr lang="de-DE" sz="1600" b="0" strike="noStrike" spc="-1">
                        <a:latin typeface="Calibri"/>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6D9FD"/>
                    </a:solidFill>
                  </a:tcPr>
                </a:tc>
                <a:tc>
                  <a:txBody>
                    <a:bodyPr/>
                    <a:lstStyle/>
                    <a:p>
                      <a:pPr algn="ctr">
                        <a:lnSpc>
                          <a:spcPct val="100000"/>
                        </a:lnSpc>
                      </a:pPr>
                      <a:r>
                        <a:rPr lang="en-US" sz="1600" b="0" strike="noStrike" spc="-1">
                          <a:solidFill>
                            <a:srgbClr val="000000"/>
                          </a:solidFill>
                          <a:latin typeface="Droid Sans"/>
                        </a:rPr>
                        <a:t>D-Matrix</a:t>
                      </a:r>
                      <a:endParaRPr lang="de-DE" sz="1600" b="0" strike="noStrike" spc="-1">
                        <a:latin typeface="Calibri"/>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6D9FD"/>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D6D9FD"/>
                    </a:solidFill>
                  </a:tcPr>
                </a:tc>
                <a:tc>
                  <a:txBody>
                    <a:bodyPr/>
                    <a:lstStyle/>
                    <a:p>
                      <a:pPr algn="ctr">
                        <a:lnSpc>
                          <a:spcPct val="100000"/>
                        </a:lnSpc>
                      </a:pPr>
                      <a:r>
                        <a:rPr lang="en-US" sz="1600" b="0" strike="noStrike" spc="-1">
                          <a:solidFill>
                            <a:srgbClr val="000000"/>
                          </a:solidFill>
                          <a:latin typeface="Droid Sans"/>
                        </a:rPr>
                        <a:t>./clib.so</a:t>
                      </a:r>
                      <a:endParaRPr lang="de-DE" sz="1600" b="0" strike="noStrike" spc="-1">
                        <a:latin typeface="Calibri"/>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6D9FD"/>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59">
                                            <p:txEl>
                                              <p:pRg st="5" end="5"/>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59">
                                            <p:txEl>
                                              <p:pRg st="6" end="6"/>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59">
                                            <p:txEl>
                                              <p:pRg st="7" end="7"/>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2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259">
                                            <p:txEl>
                                              <p:pRg st="9" end="9"/>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59">
                                            <p:txEl>
                                              <p:pRg st="10" end="10"/>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259">
                                            <p:txEl>
                                              <p:pRg st="11" end="11"/>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2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59">
                                            <p:txEl>
                                              <p:pRg st="13" end="13"/>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25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7F7F7F"/>
      </a:dk2>
      <a:lt2>
        <a:srgbClr val="FFFFFF"/>
      </a:lt2>
      <a:accent1>
        <a:srgbClr val="F70146"/>
      </a:accent1>
      <a:accent2>
        <a:srgbClr val="7889FB"/>
      </a:accent2>
      <a:accent3>
        <a:srgbClr val="F45385"/>
      </a:accent3>
      <a:accent4>
        <a:srgbClr val="BAC8F7"/>
      </a:accent4>
      <a:accent5>
        <a:srgbClr val="F2F2F2"/>
      </a:accent5>
      <a:accent6>
        <a:srgbClr val="DFE4F7"/>
      </a:accent6>
      <a:hlink>
        <a:srgbClr val="7889FB"/>
      </a:hlink>
      <a:folHlink>
        <a:srgbClr val="3858F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7F7F7F"/>
      </a:dk2>
      <a:lt2>
        <a:srgbClr val="FFFFFF"/>
      </a:lt2>
      <a:accent1>
        <a:srgbClr val="F70146"/>
      </a:accent1>
      <a:accent2>
        <a:srgbClr val="7889FB"/>
      </a:accent2>
      <a:accent3>
        <a:srgbClr val="F45385"/>
      </a:accent3>
      <a:accent4>
        <a:srgbClr val="BAC8F7"/>
      </a:accent4>
      <a:accent5>
        <a:srgbClr val="F2F2F2"/>
      </a:accent5>
      <a:accent6>
        <a:srgbClr val="DFE4F7"/>
      </a:accent6>
      <a:hlink>
        <a:srgbClr val="7889FB"/>
      </a:hlink>
      <a:folHlink>
        <a:srgbClr val="3858F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7F7F7F"/>
      </a:dk2>
      <a:lt2>
        <a:srgbClr val="FFFFFF"/>
      </a:lt2>
      <a:accent1>
        <a:srgbClr val="F70146"/>
      </a:accent1>
      <a:accent2>
        <a:srgbClr val="7889FB"/>
      </a:accent2>
      <a:accent3>
        <a:srgbClr val="F45385"/>
      </a:accent3>
      <a:accent4>
        <a:srgbClr val="BAC8F7"/>
      </a:accent4>
      <a:accent5>
        <a:srgbClr val="F2F2F2"/>
      </a:accent5>
      <a:accent6>
        <a:srgbClr val="DFE4F7"/>
      </a:accent6>
      <a:hlink>
        <a:srgbClr val="7889FB"/>
      </a:hlink>
      <a:folHlink>
        <a:srgbClr val="3858F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DAPHNE_Template_Presentation</Template>
  <TotalTime>0</TotalTime>
  <Words>1346</Words>
  <Application>Microsoft Office PowerPoint</Application>
  <PresentationFormat>Breitbild</PresentationFormat>
  <Paragraphs>211</Paragraphs>
  <Slides>12</Slides>
  <Notes>1</Notes>
  <HiddenSlides>1</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12</vt:i4>
      </vt:variant>
    </vt:vector>
  </HeadingPairs>
  <TitlesOfParts>
    <vt:vector size="20" baseType="lpstr">
      <vt:lpstr>Arial</vt:lpstr>
      <vt:lpstr>Calibri</vt:lpstr>
      <vt:lpstr>Consolas</vt:lpstr>
      <vt:lpstr>Droid Sans</vt:lpstr>
      <vt:lpstr>Symbol</vt:lpstr>
      <vt:lpstr>Wingdings</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Caroline Mempör</dc:creator>
  <dc:description/>
  <cp:lastModifiedBy>Eva Sophie Paulusberger</cp:lastModifiedBy>
  <cp:revision>441</cp:revision>
  <dcterms:created xsi:type="dcterms:W3CDTF">2021-01-18T13:32:20Z</dcterms:created>
  <dcterms:modified xsi:type="dcterms:W3CDTF">2022-01-21T10:04:57Z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1</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12</vt:i4>
  </property>
</Properties>
</file>